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737" r:id="rId2"/>
    <p:sldId id="2922" r:id="rId3"/>
    <p:sldId id="2924" r:id="rId4"/>
    <p:sldId id="2880" r:id="rId5"/>
    <p:sldId id="2928" r:id="rId6"/>
    <p:sldId id="2884" r:id="rId7"/>
    <p:sldId id="2925" r:id="rId8"/>
    <p:sldId id="257" r:id="rId9"/>
    <p:sldId id="2921" r:id="rId10"/>
    <p:sldId id="2886" r:id="rId11"/>
    <p:sldId id="467" r:id="rId12"/>
    <p:sldId id="968" r:id="rId13"/>
    <p:sldId id="2885" r:id="rId14"/>
    <p:sldId id="2739" r:id="rId15"/>
    <p:sldId id="2887" r:id="rId16"/>
    <p:sldId id="2727" r:id="rId17"/>
    <p:sldId id="256" r:id="rId18"/>
    <p:sldId id="2926" r:id="rId19"/>
    <p:sldId id="2927" r:id="rId20"/>
    <p:sldId id="509" r:id="rId21"/>
    <p:sldId id="510" r:id="rId22"/>
    <p:sldId id="511" r:id="rId23"/>
    <p:sldId id="512" r:id="rId24"/>
    <p:sldId id="513" r:id="rId25"/>
    <p:sldId id="514" r:id="rId26"/>
    <p:sldId id="516" r:id="rId27"/>
    <p:sldId id="517" r:id="rId28"/>
    <p:sldId id="518" r:id="rId29"/>
    <p:sldId id="519" r:id="rId30"/>
    <p:sldId id="521" r:id="rId31"/>
    <p:sldId id="522" r:id="rId32"/>
    <p:sldId id="523" r:id="rId33"/>
    <p:sldId id="530" r:id="rId34"/>
    <p:sldId id="531" r:id="rId35"/>
    <p:sldId id="526" r:id="rId36"/>
    <p:sldId id="525" r:id="rId37"/>
    <p:sldId id="527" r:id="rId38"/>
    <p:sldId id="529" r:id="rId39"/>
    <p:sldId id="532" r:id="rId40"/>
    <p:sldId id="52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737"/>
            <p14:sldId id="2922"/>
            <p14:sldId id="2924"/>
            <p14:sldId id="2880"/>
            <p14:sldId id="2928"/>
            <p14:sldId id="2884"/>
            <p14:sldId id="2925"/>
            <p14:sldId id="257"/>
            <p14:sldId id="2921"/>
            <p14:sldId id="2886"/>
            <p14:sldId id="467"/>
            <p14:sldId id="968"/>
            <p14:sldId id="2885"/>
            <p14:sldId id="2739"/>
            <p14:sldId id="2887"/>
            <p14:sldId id="2727"/>
            <p14:sldId id="256"/>
            <p14:sldId id="2926"/>
            <p14:sldId id="2927"/>
            <p14:sldId id="509"/>
            <p14:sldId id="510"/>
            <p14:sldId id="511"/>
            <p14:sldId id="512"/>
            <p14:sldId id="513"/>
            <p14:sldId id="514"/>
            <p14:sldId id="516"/>
            <p14:sldId id="517"/>
            <p14:sldId id="518"/>
            <p14:sldId id="519"/>
            <p14:sldId id="521"/>
            <p14:sldId id="522"/>
            <p14:sldId id="523"/>
            <p14:sldId id="530"/>
            <p14:sldId id="531"/>
            <p14:sldId id="526"/>
            <p14:sldId id="525"/>
            <p14:sldId id="527"/>
            <p14:sldId id="529"/>
            <p14:sldId id="532"/>
            <p14:sldId id="5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58"/>
    <p:restoredTop sz="83888" autoAdjust="0"/>
  </p:normalViewPr>
  <p:slideViewPr>
    <p:cSldViewPr snapToGrid="0" snapToObjects="1">
      <p:cViewPr varScale="1">
        <p:scale>
          <a:sx n="111" d="100"/>
          <a:sy n="111" d="100"/>
        </p:scale>
        <p:origin x="240" y="400"/>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今天的主题是“区块链启发的新产业范式”</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19</a:t>
            </a:fld>
            <a:endParaRPr lang="zh-CN" altLang="en-US"/>
          </a:p>
        </p:txBody>
      </p:sp>
    </p:spTree>
    <p:extLst>
      <p:ext uri="{BB962C8B-B14F-4D97-AF65-F5344CB8AC3E}">
        <p14:creationId xmlns:p14="http://schemas.microsoft.com/office/powerpoint/2010/main" val="3844357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14</a:t>
            </a:r>
            <a:endParaRPr lang="zh-CN" altLang="en-US" dirty="0"/>
          </a:p>
        </p:txBody>
      </p:sp>
      <p:sp>
        <p:nvSpPr>
          <p:cNvPr id="4" name="灯片编号占位符 3"/>
          <p:cNvSpPr>
            <a:spLocks noGrp="1"/>
          </p:cNvSpPr>
          <p:nvPr>
            <p:ph type="sldNum" sz="quarter" idx="10"/>
          </p:nvPr>
        </p:nvSpPr>
        <p:spPr/>
        <p:txBody>
          <a:bodyPr/>
          <a:lstStyle/>
          <a:p>
            <a:fld id="{BAAB10D9-BAC6-45A4-9075-88843028A716}" type="slidenum">
              <a:rPr lang="zh-CN" altLang="en-US" smtClean="0"/>
              <a:pPr/>
              <a:t>29</a:t>
            </a:fld>
            <a:endParaRPr lang="zh-CN" altLang="en-US"/>
          </a:p>
        </p:txBody>
      </p:sp>
    </p:spTree>
    <p:extLst>
      <p:ext uri="{BB962C8B-B14F-4D97-AF65-F5344CB8AC3E}">
        <p14:creationId xmlns:p14="http://schemas.microsoft.com/office/powerpoint/2010/main" val="4167693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6</a:t>
            </a:fld>
            <a:endParaRPr lang="en-US"/>
          </a:p>
        </p:txBody>
      </p:sp>
    </p:spTree>
    <p:extLst>
      <p:ext uri="{BB962C8B-B14F-4D97-AF65-F5344CB8AC3E}">
        <p14:creationId xmlns:p14="http://schemas.microsoft.com/office/powerpoint/2010/main" val="253065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a:t>
            </a:fld>
            <a:endParaRPr lang="en-US"/>
          </a:p>
        </p:txBody>
      </p:sp>
    </p:spTree>
    <p:extLst>
      <p:ext uri="{BB962C8B-B14F-4D97-AF65-F5344CB8AC3E}">
        <p14:creationId xmlns:p14="http://schemas.microsoft.com/office/powerpoint/2010/main" val="382128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8</a:t>
            </a:fld>
            <a:endParaRPr lang="zh-CN" altLang="en-US"/>
          </a:p>
        </p:txBody>
      </p:sp>
    </p:spTree>
    <p:extLst>
      <p:ext uri="{BB962C8B-B14F-4D97-AF65-F5344CB8AC3E}">
        <p14:creationId xmlns:p14="http://schemas.microsoft.com/office/powerpoint/2010/main" val="313125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活性，安全性，效率</a:t>
            </a:r>
            <a:endParaRPr lang="en-US" dirty="0"/>
          </a:p>
        </p:txBody>
      </p:sp>
      <p:sp>
        <p:nvSpPr>
          <p:cNvPr id="4" name="Slide Number Placeholder 3"/>
          <p:cNvSpPr>
            <a:spLocks noGrp="1"/>
          </p:cNvSpPr>
          <p:nvPr>
            <p:ph type="sldNum" sz="quarter" idx="5"/>
          </p:nvPr>
        </p:nvSpPr>
        <p:spPr/>
        <p:txBody>
          <a:bodyPr/>
          <a:lstStyle/>
          <a:p>
            <a:fld id="{12C4D98E-41F1-674D-B398-2AC8E6617851}" type="slidenum">
              <a:rPr lang="en-US" smtClean="0"/>
              <a:t>10</a:t>
            </a:fld>
            <a:endParaRPr lang="en-US"/>
          </a:p>
        </p:txBody>
      </p:sp>
    </p:spTree>
    <p:extLst>
      <p:ext uri="{BB962C8B-B14F-4D97-AF65-F5344CB8AC3E}">
        <p14:creationId xmlns:p14="http://schemas.microsoft.com/office/powerpoint/2010/main" val="21653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97606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记账成本如何来进行</a:t>
            </a:r>
            <a:r>
              <a:rPr lang="zh-CN" altLang="en-US" spc="300" dirty="0">
                <a:solidFill>
                  <a:schemeClr val="bg1"/>
                </a:solidFill>
                <a:uFillTx/>
                <a:latin typeface="华文新魏" panose="02010800040101010101" pitchFamily="2" charset="-122"/>
                <a:ea typeface="华文新魏" panose="02010800040101010101" pitchFamily="2" charset="-122"/>
                <a:sym typeface="+mn-ea"/>
              </a:rPr>
              <a:t>策略决定，组织战略与执行呢？可以参考</a:t>
            </a:r>
            <a:r>
              <a:rPr lang="en-US" dirty="0">
                <a:solidFill>
                  <a:schemeClr val="bg1"/>
                </a:solidFill>
                <a:cs typeface="+mn-lt"/>
                <a:sym typeface="+mn-ea"/>
              </a:rPr>
              <a:t>Robert S. Kaplan</a:t>
            </a:r>
            <a:r>
              <a:rPr lang="zh-CN" altLang="en-US" dirty="0">
                <a:solidFill>
                  <a:schemeClr val="bg1"/>
                </a:solidFill>
                <a:cs typeface="+mn-lt"/>
                <a:sym typeface="+mn-ea"/>
              </a:rPr>
              <a:t>的平衡计分卡</a:t>
            </a:r>
          </a:p>
        </p:txBody>
      </p:sp>
    </p:spTree>
    <p:extLst>
      <p:ext uri="{BB962C8B-B14F-4D97-AF65-F5344CB8AC3E}">
        <p14:creationId xmlns:p14="http://schemas.microsoft.com/office/powerpoint/2010/main" val="696156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平衡计分卡是从财务、客户、内部运营、学习与成长四个纬度，将组织的战略落实为可操作的衡量指标和目标值的一种新型绩效管理体系。</a:t>
            </a:r>
          </a:p>
        </p:txBody>
      </p:sp>
    </p:spTree>
    <p:extLst>
      <p:ext uri="{BB962C8B-B14F-4D97-AF65-F5344CB8AC3E}">
        <p14:creationId xmlns:p14="http://schemas.microsoft.com/office/powerpoint/2010/main" val="4049350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0F9277-DCF4-4C4A-9A8B-70E78EC521E3}" type="slidenum">
              <a:rPr lang="zh-CN" altLang="en-US" smtClean="0"/>
              <a:t>18</a:t>
            </a:fld>
            <a:endParaRPr lang="zh-CN" altLang="en-US"/>
          </a:p>
        </p:txBody>
      </p:sp>
    </p:spTree>
    <p:extLst>
      <p:ext uri="{BB962C8B-B14F-4D97-AF65-F5344CB8AC3E}">
        <p14:creationId xmlns:p14="http://schemas.microsoft.com/office/powerpoint/2010/main" val="2469419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2020/3/10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hasCustomPrompt="1"/>
          </p:nvPr>
        </p:nvSpPr>
        <p:spPr>
          <a:prstGeom prst="rect">
            <a:avLst/>
          </a:prstGeom>
        </p:spPr>
        <p:txBody>
          <a:bodyPr/>
          <a:lstStyle/>
          <a:p>
            <a:r>
              <a:t>Title Text</a:t>
            </a:r>
          </a:p>
        </p:txBody>
      </p:sp>
      <p:sp>
        <p:nvSpPr>
          <p:cNvPr id="21" name="Shape 21"/>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87873964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963697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3/10/20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703" r:id="rId14"/>
    <p:sldLayoutId id="2147483704"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enkoo@tsinghua.edu.c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5.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tif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tiff"/><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0.jpeg"/><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4" Type="http://schemas.openxmlformats.org/officeDocument/2006/relationships/image" Target="../media/image29.jpeg"/><Relationship Id="rId9" Type="http://schemas.openxmlformats.org/officeDocument/2006/relationships/image" Target="../media/image32.jpeg"/></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png"/><Relationship Id="rId7" Type="http://schemas.openxmlformats.org/officeDocument/2006/relationships/hyperlink" Target="https://www.google.com/url?sa=i&amp;rct=j&amp;q=&amp;esrc=s&amp;source=images&amp;cd=&amp;ved=2ahUKEwie0siyuvXlAhXIJzQIHfosCzUQjRx6BAgBEAQ&amp;url=%2Furl%3Fsa%3Di%26rct%3Dj%26q%3D%26esrc%3Ds%26source%3Dimages%26cd%3D%26ved%3D%26url%3Dhttps%253A%252F%252Fwww.amazon.com%252FAdvanced-Management-Accounting-Robert-Kaplan%252Fdp%252F0132622882%26psig%3DAOvVaw21JtinwT-fLqxhtkG_q3KP%26ust%3D1574224764091338&amp;psig=AOvVaw21JtinwT-fLqxhtkG_q3KP&amp;ust=1574224764091338"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30.jpeg"/><Relationship Id="rId11" Type="http://schemas.microsoft.com/office/2007/relationships/hdphoto" Target="../media/hdphoto1.wdp"/><Relationship Id="rId5"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10" Type="http://schemas.openxmlformats.org/officeDocument/2006/relationships/image" Target="../media/image33.png"/><Relationship Id="rId4" Type="http://schemas.openxmlformats.org/officeDocument/2006/relationships/image" Target="../media/image29.jpe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808rcufXlAhVPFjQIHbNNAmwQjRx6BAgBEAQ&amp;url=https%3A%2F%2Fwww.amazon.com%2FBalanced-Scorecard-Translating-Strategy-Action%2Fdp%2F0875846513&amp;psig=AOvVaw0Y1p1c5VFZU0_P8AfM1-6v&amp;ust=1574224581936682"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en.wikipedia.org/wiki/File:Generic_Strategy_Map.png" TargetMode="External"/><Relationship Id="rId5" Type="http://schemas.openxmlformats.org/officeDocument/2006/relationships/image" Target="../media/image34.GIF"/><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hyperlink" Target="http://toyhouse.wiki:81/index.php/&#39015;&#23416;&#38605;&#65306;GIS_2020_Weekly_Learning_Rep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tif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hyperlink" Target="http://unpan1.un.org/intradoc/groups/public/documents/UN/UNPAN032814.pdf"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hyperlink" Target="https://en.wikipedia.org/wiki/File:Pacioli_summa_stamp.jp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029522" y="2025748"/>
            <a:ext cx="8382000" cy="3704492"/>
          </a:xfrm>
        </p:spPr>
        <p:txBody>
          <a:bodyPr>
            <a:normAutofit fontScale="92500" lnSpcReduction="20000"/>
          </a:bodyPr>
          <a:lstStyle/>
          <a:p>
            <a:pPr marL="0" indent="0" algn="ctr">
              <a:buNone/>
            </a:pPr>
            <a:r>
              <a:rPr lang="en-US" altLang="zh-CN" sz="5400" spc="300" dirty="0">
                <a:uFillTx/>
                <a:latin typeface="华文新魏" panose="02010800040101010101" pitchFamily="2" charset="-122"/>
                <a:ea typeface="华文新魏" panose="02010800040101010101" pitchFamily="2" charset="-122"/>
              </a:rPr>
              <a:t>The History of Large-scale Coordination</a:t>
            </a:r>
            <a:endParaRPr lang="en-US" altLang="zh-CN" sz="5400" spc="300" dirty="0">
              <a:uFillTx/>
              <a:latin typeface="Weibei SC" charset="0"/>
              <a:ea typeface="Weibei SC" panose="03000800000000000000" pitchFamily="66" charset="-128"/>
            </a:endParaRPr>
          </a:p>
          <a:p>
            <a:pPr marL="0" indent="0" algn="ctr">
              <a:buNone/>
            </a:pPr>
            <a:endParaRPr lang="en-US" altLang="zh-CN" sz="5400" dirty="0">
              <a:solidFill>
                <a:schemeClr val="tx1"/>
              </a:solidFill>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Ben Koo</a:t>
            </a:r>
            <a:endParaRPr lang="en-US" altLang="zh-CN" sz="3600" dirty="0">
              <a:solidFill>
                <a:schemeClr val="tx1"/>
              </a:solidFill>
              <a:latin typeface="Weibei SC" panose="03000800000000000000" pitchFamily="66" charset="-128"/>
              <a:ea typeface="Weibei SC" panose="03000800000000000000" pitchFamily="66" charset="-128"/>
            </a:endParaRPr>
          </a:p>
          <a:p>
            <a:pPr marL="0" indent="0" algn="ctr">
              <a:buNone/>
            </a:pPr>
            <a:r>
              <a:rPr lang="en-US" altLang="zh-CN" sz="3600" dirty="0" err="1">
                <a:latin typeface="Weibei SC" panose="03000800000000000000" pitchFamily="66" charset="-128"/>
                <a:ea typeface="Weibei SC" panose="03000800000000000000" pitchFamily="66" charset="-128"/>
                <a:hlinkClick r:id="rId3"/>
              </a:rPr>
              <a:t>benkoo@</a:t>
            </a:r>
            <a:r>
              <a:rPr lang="en-US" altLang="zh-CN" sz="3600" dirty="0" err="1">
                <a:latin typeface="Weibei SC" panose="03000800000000000000" pitchFamily="66" charset="-128"/>
                <a:ea typeface="Weibei SC" panose="03000800000000000000" pitchFamily="66" charset="-128"/>
              </a:rPr>
              <a:t>tsinghua.edu.cn</a:t>
            </a:r>
            <a:endParaRPr lang="en-US" altLang="zh-CN" sz="3600" dirty="0">
              <a:latin typeface="Weibei SC" panose="03000800000000000000" pitchFamily="66" charset="-128"/>
              <a:ea typeface="Weibei SC" panose="03000800000000000000" pitchFamily="66" charset="-128"/>
            </a:endParaRPr>
          </a:p>
          <a:p>
            <a:pPr marL="0" indent="0" algn="ctr">
              <a:buNone/>
            </a:pPr>
            <a:r>
              <a:rPr lang="en-US" altLang="zh-CN" sz="3600" dirty="0">
                <a:latin typeface="Weibei SC" panose="03000800000000000000" pitchFamily="66" charset="-128"/>
                <a:ea typeface="Weibei SC" panose="03000800000000000000" pitchFamily="66" charset="-128"/>
              </a:rPr>
              <a:t>March 10th</a:t>
            </a:r>
            <a:r>
              <a:rPr lang="zh-CN" altLang="en-US" sz="3600" dirty="0">
                <a:latin typeface="Weibei SC" panose="03000800000000000000" pitchFamily="66" charset="-128"/>
                <a:ea typeface="Weibei SC" panose="03000800000000000000" pitchFamily="66" charset="-128"/>
              </a:rPr>
              <a:t>，</a:t>
            </a:r>
            <a:r>
              <a:rPr lang="en-US" altLang="zh-CN" sz="3600" dirty="0">
                <a:solidFill>
                  <a:schemeClr val="tx1"/>
                </a:solidFill>
                <a:latin typeface="Weibei SC" panose="03000800000000000000" pitchFamily="66" charset="-128"/>
                <a:ea typeface="Weibei SC" panose="03000800000000000000" pitchFamily="66" charset="-128"/>
              </a:rPr>
              <a:t>2020</a:t>
            </a:r>
            <a:endParaRPr lang="zh-CN" altLang="en-US" sz="3600" dirty="0">
              <a:solidFill>
                <a:schemeClr val="tx1"/>
              </a:solidFill>
              <a:latin typeface="Weibei SC" panose="03000800000000000000" pitchFamily="66" charset="-128"/>
              <a:ea typeface="Weibei SC" panose="03000800000000000000" pitchFamily="66"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5657" y="-6985"/>
            <a:ext cx="10145485" cy="1268095"/>
          </a:xfrm>
        </p:spPr>
        <p:txBody>
          <a:bodyPr>
            <a:normAutofit fontScale="97500"/>
          </a:bodyPr>
          <a:lstStyle/>
          <a:p>
            <a:pPr marL="0" indent="0" algn="ctr">
              <a:lnSpc>
                <a:spcPct val="150000"/>
              </a:lnSpc>
              <a:buNone/>
            </a:pPr>
            <a:r>
              <a:rPr lang="en-US" altLang="zh-CN" sz="4400" spc="300" dirty="0">
                <a:latin typeface="华文新魏" panose="02010800040101010101" pitchFamily="2" charset="-122"/>
                <a:ea typeface="华文新魏" panose="02010800040101010101" pitchFamily="2" charset="-122"/>
                <a:cs typeface="华文新魏" panose="02010800040101010101" pitchFamily="2" charset="-122"/>
              </a:rPr>
              <a:t>The Magic of Accountants</a:t>
            </a:r>
            <a:endParaRPr lang="zh-CN" altLang="en-US" sz="4400" spc="300" dirty="0">
              <a:uFillTx/>
              <a:latin typeface="华文新魏" panose="02010800040101010101" pitchFamily="2" charset="-122"/>
              <a:ea typeface="华文新魏" panose="02010800040101010101" pitchFamily="2" charset="-122"/>
              <a:cs typeface="华文新魏" panose="02010800040101010101" pitchFamily="2" charset="-122"/>
            </a:endParaRPr>
          </a:p>
        </p:txBody>
      </p:sp>
      <p:sp>
        <p:nvSpPr>
          <p:cNvPr id="2" name="TextBox 1"/>
          <p:cNvSpPr txBox="1"/>
          <p:nvPr/>
        </p:nvSpPr>
        <p:spPr>
          <a:xfrm>
            <a:off x="3832280" y="6230853"/>
            <a:ext cx="4528185"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ea typeface="+mn-ea"/>
                <a:cs typeface="+mn-lt"/>
              </a:rPr>
              <a:t>https://</a:t>
            </a:r>
            <a:r>
              <a:rPr kumimoji="0" lang="en-US" sz="1800" b="0" i="0" u="none" strike="noStrike" kern="1200" cap="none" spc="0" normalizeH="0" baseline="0" noProof="0" dirty="0" err="1">
                <a:ln>
                  <a:noFill/>
                </a:ln>
                <a:solidFill>
                  <a:prstClr val="white"/>
                </a:solidFill>
                <a:effectLst/>
                <a:uLnTx/>
                <a:uFillTx/>
                <a:ea typeface="+mn-ea"/>
                <a:cs typeface="+mn-lt"/>
              </a:rPr>
              <a:t>en.wikipedia.org</a:t>
            </a:r>
            <a:r>
              <a:rPr kumimoji="0" lang="en-US" sz="1800" b="0" i="0" u="none" strike="noStrike" kern="1200" cap="none" spc="0" normalizeH="0" baseline="0" noProof="0" dirty="0">
                <a:ln>
                  <a:noFill/>
                </a:ln>
                <a:solidFill>
                  <a:prstClr val="white"/>
                </a:solidFill>
                <a:effectLst/>
                <a:uLnTx/>
                <a:uFillTx/>
                <a:ea typeface="+mn-ea"/>
                <a:cs typeface="+mn-lt"/>
              </a:rPr>
              <a:t>/wiki/Moore%27s_law</a:t>
            </a:r>
          </a:p>
        </p:txBody>
      </p:sp>
      <p:sp>
        <p:nvSpPr>
          <p:cNvPr id="5" name="TextBox 4">
            <a:extLst>
              <a:ext uri="{FF2B5EF4-FFF2-40B4-BE49-F238E27FC236}">
                <a16:creationId xmlns:a16="http://schemas.microsoft.com/office/drawing/2014/main" id="{F5EC6D5E-2325-E843-B271-DB1A4A1F8431}"/>
              </a:ext>
            </a:extLst>
          </p:cNvPr>
          <p:cNvSpPr txBox="1"/>
          <p:nvPr/>
        </p:nvSpPr>
        <p:spPr>
          <a:xfrm>
            <a:off x="4048481" y="6415003"/>
            <a:ext cx="4522392" cy="338554"/>
          </a:xfrm>
          <a:prstGeom prst="rect">
            <a:avLst/>
          </a:prstGeom>
          <a:noFill/>
        </p:spPr>
        <p:txBody>
          <a:bodyPr wrap="none" rtlCol="0">
            <a:spAutoFit/>
          </a:bodyPr>
          <a:lstStyle/>
          <a:p>
            <a:r>
              <a:rPr lang="en-US" altLang="zh-CN" sz="1600" dirty="0">
                <a:latin typeface="Weibei SC" panose="03000800000000000000" pitchFamily="66" charset="-128"/>
                <a:ea typeface="Weibei SC" panose="03000800000000000000" pitchFamily="66" charset="-128"/>
              </a:rPr>
              <a:t>Image source: https://</a:t>
            </a:r>
            <a:r>
              <a:rPr lang="en-US" altLang="zh-CN" sz="1600" dirty="0" err="1">
                <a:latin typeface="Weibei SC" panose="03000800000000000000" pitchFamily="66" charset="-128"/>
                <a:ea typeface="Weibei SC" panose="03000800000000000000" pitchFamily="66" charset="-128"/>
              </a:rPr>
              <a:t>maaw.info</a:t>
            </a:r>
            <a:r>
              <a:rPr lang="en-US" altLang="zh-CN" sz="1600" dirty="0">
                <a:latin typeface="Weibei SC" panose="03000800000000000000" pitchFamily="66" charset="-128"/>
                <a:ea typeface="Weibei SC" panose="03000800000000000000" pitchFamily="66" charset="-128"/>
              </a:rPr>
              <a:t>/Chapter2.htm</a:t>
            </a:r>
            <a:endParaRPr lang="en-US" sz="1600" baseline="30000" dirty="0">
              <a:latin typeface="Weibei SC" panose="03000800000000000000" pitchFamily="66" charset="-128"/>
              <a:ea typeface="Weibei SC" panose="03000800000000000000" pitchFamily="66" charset="-128"/>
            </a:endParaRPr>
          </a:p>
        </p:txBody>
      </p:sp>
      <p:pic>
        <p:nvPicPr>
          <p:cNvPr id="10" name="Picture 9">
            <a:extLst>
              <a:ext uri="{FF2B5EF4-FFF2-40B4-BE49-F238E27FC236}">
                <a16:creationId xmlns:a16="http://schemas.microsoft.com/office/drawing/2014/main" id="{C545B324-C813-E944-BFFD-D79CC27BC3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0605" y="1516597"/>
            <a:ext cx="6386869" cy="4564910"/>
          </a:xfrm>
          <a:prstGeom prst="rect">
            <a:avLst/>
          </a:prstGeom>
        </p:spPr>
      </p:pic>
      <p:pic>
        <p:nvPicPr>
          <p:cNvPr id="4098" name="Picture 2">
            <a:extLst>
              <a:ext uri="{FF2B5EF4-FFF2-40B4-BE49-F238E27FC236}">
                <a16:creationId xmlns:a16="http://schemas.microsoft.com/office/drawing/2014/main" id="{24406014-C6A0-EA49-8E1D-0A0E70970CA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69429" y="2389428"/>
            <a:ext cx="2052742" cy="20791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0F184DC-C681-A547-84A4-CC3DFEE54453}"/>
              </a:ext>
            </a:extLst>
          </p:cNvPr>
          <p:cNvSpPr txBox="1"/>
          <p:nvPr/>
        </p:nvSpPr>
        <p:spPr>
          <a:xfrm>
            <a:off x="857107" y="4727583"/>
            <a:ext cx="2975173" cy="369332"/>
          </a:xfrm>
          <a:prstGeom prst="rect">
            <a:avLst/>
          </a:prstGeom>
          <a:noFill/>
        </p:spPr>
        <p:txBody>
          <a:bodyPr wrap="none" rtlCol="0">
            <a:spAutoFit/>
          </a:bodyPr>
          <a:lstStyle/>
          <a:p>
            <a:r>
              <a:rPr lang="en-US" dirty="0"/>
              <a:t>A brief history of Spreadsheet</a:t>
            </a:r>
          </a:p>
        </p:txBody>
      </p:sp>
      <p:sp>
        <p:nvSpPr>
          <p:cNvPr id="12" name="TextBox 11">
            <a:extLst>
              <a:ext uri="{FF2B5EF4-FFF2-40B4-BE49-F238E27FC236}">
                <a16:creationId xmlns:a16="http://schemas.microsoft.com/office/drawing/2014/main" id="{8B2705B5-1DDD-BC47-B445-95654A7CAF93}"/>
              </a:ext>
            </a:extLst>
          </p:cNvPr>
          <p:cNvSpPr txBox="1"/>
          <p:nvPr/>
        </p:nvSpPr>
        <p:spPr>
          <a:xfrm>
            <a:off x="866403" y="5066035"/>
            <a:ext cx="2965877" cy="246221"/>
          </a:xfrm>
          <a:prstGeom prst="rect">
            <a:avLst/>
          </a:prstGeom>
          <a:noFill/>
        </p:spPr>
        <p:txBody>
          <a:bodyPr wrap="none" rtlCol="0">
            <a:spAutoFit/>
          </a:bodyPr>
          <a:lstStyle/>
          <a:p>
            <a:r>
              <a:rPr lang="en-US" sz="1000" dirty="0"/>
              <a:t>http://</a:t>
            </a:r>
            <a:r>
              <a:rPr lang="en-US" sz="1000" dirty="0" err="1"/>
              <a:t>www.dssresources.com</a:t>
            </a:r>
            <a:r>
              <a:rPr lang="en-US" sz="1000" dirty="0"/>
              <a:t>/history/</a:t>
            </a:r>
            <a:r>
              <a:rPr lang="en-US" sz="1000" dirty="0" err="1"/>
              <a:t>sshistory.html</a:t>
            </a:r>
            <a:endParaRPr lang="en-US" sz="1000" dirty="0"/>
          </a:p>
        </p:txBody>
      </p:sp>
      <p:sp>
        <p:nvSpPr>
          <p:cNvPr id="13" name="TextBox 12">
            <a:extLst>
              <a:ext uri="{FF2B5EF4-FFF2-40B4-BE49-F238E27FC236}">
                <a16:creationId xmlns:a16="http://schemas.microsoft.com/office/drawing/2014/main" id="{A5BF2250-6DF5-BE40-9EF1-6F3BCA75E0EC}"/>
              </a:ext>
            </a:extLst>
          </p:cNvPr>
          <p:cNvSpPr txBox="1"/>
          <p:nvPr/>
        </p:nvSpPr>
        <p:spPr>
          <a:xfrm>
            <a:off x="978165" y="5496287"/>
            <a:ext cx="2733056" cy="646331"/>
          </a:xfrm>
          <a:prstGeom prst="rect">
            <a:avLst/>
          </a:prstGeom>
          <a:noFill/>
        </p:spPr>
        <p:txBody>
          <a:bodyPr wrap="none" rtlCol="0">
            <a:spAutoFit/>
          </a:bodyPr>
          <a:lstStyle/>
          <a:p>
            <a:r>
              <a:rPr lang="en-US" dirty="0"/>
              <a:t>Software Arts Corporation </a:t>
            </a:r>
          </a:p>
          <a:p>
            <a:r>
              <a:rPr lang="en-US" dirty="0"/>
              <a:t>Formed</a:t>
            </a:r>
            <a:r>
              <a:rPr lang="zh-CN" altLang="en-US" dirty="0"/>
              <a:t> </a:t>
            </a:r>
            <a:r>
              <a:rPr lang="en-US" dirty="0"/>
              <a:t>on January 2, 1979</a:t>
            </a:r>
          </a:p>
        </p:txBody>
      </p:sp>
      <p:pic>
        <p:nvPicPr>
          <p:cNvPr id="15" name="Picture 14">
            <a:extLst>
              <a:ext uri="{FF2B5EF4-FFF2-40B4-BE49-F238E27FC236}">
                <a16:creationId xmlns:a16="http://schemas.microsoft.com/office/drawing/2014/main" id="{5A432DB0-5B83-5840-9B73-AD352DAB22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26415" y="4655581"/>
            <a:ext cx="2380257" cy="1681411"/>
          </a:xfrm>
          <a:prstGeom prst="rect">
            <a:avLst/>
          </a:prstGeom>
        </p:spPr>
      </p:pic>
      <p:pic>
        <p:nvPicPr>
          <p:cNvPr id="17" name="Picture 16">
            <a:extLst>
              <a:ext uri="{FF2B5EF4-FFF2-40B4-BE49-F238E27FC236}">
                <a16:creationId xmlns:a16="http://schemas.microsoft.com/office/drawing/2014/main" id="{1A39B316-9E66-2945-9296-FC147C4488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26226" y="1183101"/>
            <a:ext cx="2380446" cy="3486921"/>
          </a:xfrm>
          <a:prstGeom prst="rect">
            <a:avLst/>
          </a:prstGeom>
        </p:spPr>
      </p:pic>
    </p:spTree>
    <p:extLst>
      <p:ext uri="{BB962C8B-B14F-4D97-AF65-F5344CB8AC3E}">
        <p14:creationId xmlns:p14="http://schemas.microsoft.com/office/powerpoint/2010/main" val="19426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en-US" altLang="zh-CN" dirty="0">
                <a:latin typeface="+mn-lt"/>
              </a:rPr>
              <a:t>Magicians in Modern Times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7408584" y="1612216"/>
            <a:ext cx="3914732" cy="1803149"/>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5994382"/>
            <a:ext cx="5304406" cy="571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charset="-122"/>
                <a:ea typeface="Weibei SC" charset="-122"/>
              </a:rPr>
              <a:t>找到了计算信息传递可信度的数学理论</a:t>
            </a:r>
            <a:endParaRPr kumimoji="0" lang="en-US" altLang="zh-CN" sz="18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5967252" y="5994382"/>
            <a:ext cx="5304406" cy="5715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charset="-122"/>
                <a:ea typeface="Weibei SC" charset="-122"/>
              </a:rPr>
              <a:t>拜占庭将军的问题：提出了分布式数据库的可信度检验算法</a:t>
            </a:r>
            <a:endPar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rPr>
              <a:t>http://</a:t>
            </a:r>
            <a:r>
              <a:rPr kumimoji="0" lang="en-US" altLang="zh-Hans" sz="1800" b="0" i="0" u="none" strike="noStrike" kern="1200" cap="none" spc="0" normalizeH="0" baseline="0" noProof="0" dirty="0" err="1">
                <a:ln>
                  <a:noFill/>
                </a:ln>
                <a:solidFill>
                  <a:prstClr val="white"/>
                </a:solidFill>
                <a:effectLst/>
                <a:uLnTx/>
                <a:uFillTx/>
                <a:latin typeface="Weibei SC" charset="-122"/>
                <a:ea typeface="Weibei SC" charset="-122"/>
              </a:rPr>
              <a:t>slideplayer.com</a:t>
            </a:r>
            <a:r>
              <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rPr>
              <a:t>/slide/4339032/</a:t>
            </a:r>
            <a:endParaRPr kumimoji="0" lang="en-US" altLang="zh-CN" sz="1800" b="0" i="0" u="none" strike="noStrike" kern="1200" cap="none" spc="0" normalizeH="0" baseline="0" noProof="0" dirty="0">
              <a:ln>
                <a:noFill/>
              </a:ln>
              <a:solidFill>
                <a:prstClr val="white"/>
              </a:solidFill>
              <a:effectLst/>
              <a:uLnTx/>
              <a:uFillTx/>
              <a:latin typeface="Weibei SC" charset="-122"/>
              <a:ea typeface="Weibei SC" charset="-122"/>
            </a:endParaRPr>
          </a:p>
        </p:txBody>
      </p:sp>
      <p:pic>
        <p:nvPicPr>
          <p:cNvPr id="5" name="Picture 4">
            <a:extLst>
              <a:ext uri="{FF2B5EF4-FFF2-40B4-BE49-F238E27FC236}">
                <a16:creationId xmlns:a16="http://schemas.microsoft.com/office/drawing/2014/main" id="{AA8AF951-3033-B44F-AAB8-74B64A4709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11825" y="3744706"/>
            <a:ext cx="2508250" cy="1803149"/>
          </a:xfrm>
          <a:prstGeom prst="rect">
            <a:avLst/>
          </a:prstGeom>
        </p:spPr>
      </p:pic>
      <p:pic>
        <p:nvPicPr>
          <p:cNvPr id="2050" name="Picture 2">
            <a:extLst>
              <a:ext uri="{FF2B5EF4-FFF2-40B4-BE49-F238E27FC236}">
                <a16:creationId xmlns:a16="http://schemas.microsoft.com/office/drawing/2014/main" id="{B2ADF6EA-F5F5-954B-9817-0BB18B05D62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30863" y="1615555"/>
            <a:ext cx="3193144" cy="40494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D8D877-F5D8-0D4D-968B-C197B8CB4E5F}"/>
              </a:ext>
            </a:extLst>
          </p:cNvPr>
          <p:cNvSpPr txBox="1"/>
          <p:nvPr/>
        </p:nvSpPr>
        <p:spPr>
          <a:xfrm>
            <a:off x="2503318" y="6196550"/>
            <a:ext cx="8077661" cy="369332"/>
          </a:xfrm>
          <a:prstGeom prst="rect">
            <a:avLst/>
          </a:prstGeom>
          <a:noFill/>
        </p:spPr>
        <p:txBody>
          <a:bodyPr wrap="none" rtlCol="0">
            <a:spAutoFit/>
          </a:bodyPr>
          <a:lstStyle/>
          <a:p>
            <a:r>
              <a:rPr lang="en-US" dirty="0"/>
              <a:t>https://</a:t>
            </a:r>
            <a:r>
              <a:rPr lang="en-US" dirty="0" err="1"/>
              <a:t>medium.com</a:t>
            </a:r>
            <a:r>
              <a:rPr lang="en-US" dirty="0"/>
              <a:t>/@amuse/how-the-nsa-caught-satoshi-nakamoto-868affcef595</a:t>
            </a:r>
          </a:p>
        </p:txBody>
      </p:sp>
      <p:pic>
        <p:nvPicPr>
          <p:cNvPr id="10" name="Picture 9">
            <a:extLst>
              <a:ext uri="{FF2B5EF4-FFF2-40B4-BE49-F238E27FC236}">
                <a16:creationId xmlns:a16="http://schemas.microsoft.com/office/drawing/2014/main" id="{7625C1C9-D26F-C24E-8B6B-0ED3759499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01388" y="1612216"/>
            <a:ext cx="2896400" cy="3347158"/>
          </a:xfrm>
          <a:prstGeom prst="rect">
            <a:avLst/>
          </a:prstGeom>
        </p:spPr>
      </p:pic>
    </p:spTree>
    <p:extLst>
      <p:ext uri="{BB962C8B-B14F-4D97-AF65-F5344CB8AC3E}">
        <p14:creationId xmlns:p14="http://schemas.microsoft.com/office/powerpoint/2010/main" val="413183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5170" y="-6985"/>
            <a:ext cx="8629015" cy="1268095"/>
          </a:xfrm>
        </p:spPr>
        <p:txBody>
          <a:bodyPr>
            <a:normAutofit fontScale="67500" lnSpcReduction="20000"/>
          </a:bodyPr>
          <a:lstStyle/>
          <a:p>
            <a:pPr marL="0" indent="0" algn="ctr">
              <a:lnSpc>
                <a:spcPct val="150000"/>
              </a:lnSpc>
              <a:buNone/>
            </a:pPr>
            <a:r>
              <a:rPr lang="en-US" altLang="zh-CN" sz="4400" spc="300" dirty="0">
                <a:latin typeface="+mn-lt"/>
                <a:ea typeface="华文新魏" panose="02010800040101010101" pitchFamily="2" charset="-122"/>
                <a:cs typeface="华文新魏" panose="02010800040101010101" pitchFamily="2" charset="-122"/>
              </a:rPr>
              <a:t>The Magical Spell that governed the World’s for 50 years</a:t>
            </a:r>
            <a:endParaRPr lang="zh-CN" altLang="en-US" sz="4400" spc="300" dirty="0">
              <a:uFillTx/>
              <a:latin typeface="+mn-lt"/>
              <a:ea typeface="华文新魏" panose="02010800040101010101" pitchFamily="2" charset="-122"/>
              <a:cs typeface="华文新魏" panose="02010800040101010101" pitchFamily="2" charset="-122"/>
            </a:endParaRPr>
          </a:p>
        </p:txBody>
      </p:sp>
      <p:sp>
        <p:nvSpPr>
          <p:cNvPr id="2" name="TextBox 1"/>
          <p:cNvSpPr txBox="1"/>
          <p:nvPr/>
        </p:nvSpPr>
        <p:spPr>
          <a:xfrm>
            <a:off x="3832280" y="6230853"/>
            <a:ext cx="4528185"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ea typeface="+mn-ea"/>
                <a:cs typeface="+mn-lt"/>
              </a:rPr>
              <a:t>https://</a:t>
            </a:r>
            <a:r>
              <a:rPr kumimoji="0" lang="en-US" sz="1800" b="0" i="0" u="none" strike="noStrike" kern="1200" cap="none" spc="0" normalizeH="0" baseline="0" noProof="0" dirty="0" err="1">
                <a:ln>
                  <a:noFill/>
                </a:ln>
                <a:solidFill>
                  <a:prstClr val="white"/>
                </a:solidFill>
                <a:effectLst/>
                <a:uLnTx/>
                <a:uFillTx/>
                <a:ea typeface="+mn-ea"/>
                <a:cs typeface="+mn-lt"/>
              </a:rPr>
              <a:t>en.wikipedia.org</a:t>
            </a:r>
            <a:r>
              <a:rPr kumimoji="0" lang="en-US" sz="1800" b="0" i="0" u="none" strike="noStrike" kern="1200" cap="none" spc="0" normalizeH="0" baseline="0" noProof="0" dirty="0">
                <a:ln>
                  <a:noFill/>
                </a:ln>
                <a:solidFill>
                  <a:prstClr val="white"/>
                </a:solidFill>
                <a:effectLst/>
                <a:uLnTx/>
                <a:uFillTx/>
                <a:ea typeface="+mn-ea"/>
                <a:cs typeface="+mn-lt"/>
              </a:rPr>
              <a:t>/wiki/Moore%27s_law</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67737" y="1946920"/>
            <a:ext cx="4856448" cy="3509887"/>
          </a:xfrm>
          <a:prstGeom prst="rect">
            <a:avLst/>
          </a:prstGeom>
        </p:spPr>
      </p:pic>
      <p:sp>
        <p:nvSpPr>
          <p:cNvPr id="5" name="TextBox 4">
            <a:extLst>
              <a:ext uri="{FF2B5EF4-FFF2-40B4-BE49-F238E27FC236}">
                <a16:creationId xmlns:a16="http://schemas.microsoft.com/office/drawing/2014/main" id="{F5EC6D5E-2325-E843-B271-DB1A4A1F8431}"/>
              </a:ext>
            </a:extLst>
          </p:cNvPr>
          <p:cNvSpPr txBox="1"/>
          <p:nvPr/>
        </p:nvSpPr>
        <p:spPr>
          <a:xfrm>
            <a:off x="1995170" y="6142618"/>
            <a:ext cx="9047670" cy="913070"/>
          </a:xfrm>
          <a:prstGeom prst="rect">
            <a:avLst/>
          </a:prstGeom>
          <a:noFill/>
        </p:spPr>
        <p:txBody>
          <a:bodyPr wrap="none" rtlCol="0">
            <a:spAutoFit/>
          </a:bodyPr>
          <a:lstStyle/>
          <a:p>
            <a:r>
              <a:rPr lang="zh-CN" altLang="en-US" sz="3200" dirty="0">
                <a:latin typeface="Weibei SC" panose="03000800000000000000" pitchFamily="66" charset="-128"/>
                <a:ea typeface="Weibei SC" panose="03000800000000000000" pitchFamily="66" charset="-128"/>
              </a:rPr>
              <a:t>以单位购买力计算：</a:t>
            </a:r>
            <a:r>
              <a:rPr lang="en-US" sz="3200" dirty="0">
                <a:latin typeface="Weibei SC" panose="03000800000000000000" pitchFamily="66" charset="-128"/>
                <a:ea typeface="Weibei SC" panose="03000800000000000000" pitchFamily="66" charset="-128"/>
              </a:rPr>
              <a:t>2</a:t>
            </a:r>
            <a:r>
              <a:rPr lang="en-US" sz="3200" baseline="30000" dirty="0">
                <a:latin typeface="Weibei SC" panose="03000800000000000000" pitchFamily="66" charset="-128"/>
                <a:ea typeface="Weibei SC" panose="03000800000000000000" pitchFamily="66" charset="-128"/>
              </a:rPr>
              <a:t>50= </a:t>
            </a:r>
            <a:r>
              <a:rPr lang="en-US" sz="3200" dirty="0">
                <a:latin typeface="Weibei SC" panose="03000800000000000000" pitchFamily="66" charset="-128"/>
                <a:ea typeface="Weibei SC" panose="03000800000000000000" pitchFamily="66" charset="-128"/>
              </a:rPr>
              <a:t>1.25* 10</a:t>
            </a:r>
            <a:r>
              <a:rPr lang="en-US" sz="3200" baseline="30000" dirty="0">
                <a:latin typeface="Weibei SC" panose="03000800000000000000" pitchFamily="66" charset="-128"/>
                <a:ea typeface="Weibei SC" panose="03000800000000000000" pitchFamily="66" charset="-128"/>
              </a:rPr>
              <a:t>15</a:t>
            </a:r>
            <a:r>
              <a:rPr lang="zh-CN" altLang="en-US" sz="3200" baseline="30000" dirty="0">
                <a:latin typeface="Weibei SC" panose="03000800000000000000" pitchFamily="66" charset="-128"/>
                <a:ea typeface="Weibei SC" panose="03000800000000000000" pitchFamily="66" charset="-128"/>
              </a:rPr>
              <a:t> ～</a:t>
            </a:r>
            <a:r>
              <a:rPr lang="zh-CN" altLang="en-US" sz="3200" dirty="0">
                <a:latin typeface="Weibei SC" panose="03000800000000000000" pitchFamily="66" charset="-128"/>
                <a:ea typeface="Weibei SC" panose="03000800000000000000" pitchFamily="66" charset="-128"/>
              </a:rPr>
              <a:t>一千万亿倍</a:t>
            </a:r>
            <a:endParaRPr lang="en-US" sz="3200" baseline="30000" dirty="0">
              <a:latin typeface="Weibei SC" panose="03000800000000000000" pitchFamily="66" charset="-128"/>
              <a:ea typeface="Weibei SC" panose="03000800000000000000" pitchFamily="66" charset="-128"/>
            </a:endParaRPr>
          </a:p>
          <a:p>
            <a:endParaRPr lang="en-US" sz="3200" baseline="30000" dirty="0">
              <a:latin typeface="Weibei SC" panose="03000800000000000000" pitchFamily="66" charset="-128"/>
              <a:ea typeface="Weibei SC" panose="03000800000000000000" pitchFamily="66" charset="-128"/>
            </a:endParaRPr>
          </a:p>
        </p:txBody>
      </p:sp>
      <p:sp>
        <p:nvSpPr>
          <p:cNvPr id="6" name="Content Placeholder 2">
            <a:extLst>
              <a:ext uri="{FF2B5EF4-FFF2-40B4-BE49-F238E27FC236}">
                <a16:creationId xmlns:a16="http://schemas.microsoft.com/office/drawing/2014/main" id="{C66C7F65-B015-5C45-81BC-754669618376}"/>
              </a:ext>
            </a:extLst>
          </p:cNvPr>
          <p:cNvSpPr txBox="1">
            <a:spLocks/>
          </p:cNvSpPr>
          <p:nvPr/>
        </p:nvSpPr>
        <p:spPr>
          <a:xfrm>
            <a:off x="629952" y="4591150"/>
            <a:ext cx="4997713" cy="140982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STXingkai" panose="02010800040101010101" pitchFamily="2" charset="-122"/>
                <a:ea typeface="STXingkai" panose="02010800040101010101" pitchFamily="2" charset="-122"/>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STXingkai" panose="02010800040101010101" pitchFamily="2" charset="-122"/>
                <a:ea typeface="STXingkai" panose="02010800040101010101" pitchFamily="2" charset="-122"/>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STXingkai" panose="02010800040101010101" pitchFamily="2" charset="-122"/>
                <a:ea typeface="STXingkai" panose="02010800040101010101" pitchFamily="2" charset="-122"/>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STXingkai" panose="02010800040101010101" pitchFamily="2" charset="-122"/>
                <a:ea typeface="STXingkai" panose="02010800040101010101" pitchFamily="2"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50000"/>
              </a:lnSpc>
              <a:buFont typeface="Arial" panose="020B0604020202020204"/>
              <a:buNone/>
            </a:pPr>
            <a:r>
              <a:rPr lang="zh-CN" altLang="en-US" sz="2000" spc="300" dirty="0">
                <a:latin typeface="华文新魏" panose="02010800040101010101" pitchFamily="2" charset="-122"/>
                <a:ea typeface="华文新魏" panose="02010800040101010101" pitchFamily="2" charset="-122"/>
              </a:rPr>
              <a:t>因特尔创始人摩尔，以科技成熟度的数据为论述，精准地规范了全球产业格局的发展趋势，长达五十年。</a:t>
            </a:r>
          </a:p>
        </p:txBody>
      </p:sp>
      <p:pic>
        <p:nvPicPr>
          <p:cNvPr id="7" name="Picture 6">
            <a:extLst>
              <a:ext uri="{FF2B5EF4-FFF2-40B4-BE49-F238E27FC236}">
                <a16:creationId xmlns:a16="http://schemas.microsoft.com/office/drawing/2014/main" id="{41A7C76A-AFAA-A248-9184-2C9C3BE026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7167" y="2151605"/>
            <a:ext cx="3769148" cy="2096639"/>
          </a:xfrm>
          <a:prstGeom prst="rect">
            <a:avLst/>
          </a:prstGeom>
        </p:spPr>
      </p:pic>
      <p:sp>
        <p:nvSpPr>
          <p:cNvPr id="8" name="TextBox 7">
            <a:extLst>
              <a:ext uri="{FF2B5EF4-FFF2-40B4-BE49-F238E27FC236}">
                <a16:creationId xmlns:a16="http://schemas.microsoft.com/office/drawing/2014/main" id="{AB836A67-772D-3948-93E9-2D298C4C9C9F}"/>
              </a:ext>
            </a:extLst>
          </p:cNvPr>
          <p:cNvSpPr txBox="1"/>
          <p:nvPr/>
        </p:nvSpPr>
        <p:spPr>
          <a:xfrm>
            <a:off x="1601163" y="1461156"/>
            <a:ext cx="2581156" cy="646331"/>
          </a:xfrm>
          <a:prstGeom prst="rect">
            <a:avLst/>
          </a:prstGeom>
          <a:noFill/>
        </p:spPr>
        <p:txBody>
          <a:bodyPr wrap="none" rtlCol="0">
            <a:spAutoFit/>
          </a:bodyPr>
          <a:lstStyle/>
          <a:p>
            <a:r>
              <a:rPr lang="zh-CN" altLang="en-US" sz="3600" dirty="0">
                <a:latin typeface="STXingkai" panose="02010800040101010101" pitchFamily="2" charset="-122"/>
                <a:ea typeface="STXingkai" panose="02010800040101010101" pitchFamily="2" charset="-122"/>
              </a:rPr>
              <a:t>西方刘伯温</a:t>
            </a:r>
            <a:endParaRPr lang="en-US" sz="3600" dirty="0">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F06B25EE-D3E0-9D4C-996A-DA7D311EBA3F}"/>
              </a:ext>
            </a:extLst>
          </p:cNvPr>
          <p:cNvSpPr txBox="1"/>
          <p:nvPr/>
        </p:nvSpPr>
        <p:spPr>
          <a:xfrm>
            <a:off x="5961214" y="1401193"/>
            <a:ext cx="4469493" cy="646331"/>
          </a:xfrm>
          <a:prstGeom prst="rect">
            <a:avLst/>
          </a:prstGeom>
          <a:noFill/>
        </p:spPr>
        <p:txBody>
          <a:bodyPr wrap="none" rtlCol="0">
            <a:spAutoFit/>
          </a:bodyPr>
          <a:lstStyle/>
          <a:p>
            <a:r>
              <a:rPr lang="zh-CN" altLang="en-US" sz="3600" dirty="0">
                <a:latin typeface="STXingkai" panose="02010800040101010101" pitchFamily="2" charset="-122"/>
                <a:ea typeface="STXingkai" panose="02010800040101010101" pitchFamily="2" charset="-122"/>
              </a:rPr>
              <a:t>硅谷的烧饼歌</a:t>
            </a:r>
            <a:r>
              <a:rPr lang="en-US" altLang="zh-CN" sz="3600" dirty="0">
                <a:latin typeface="STXingkai" panose="02010800040101010101" pitchFamily="2" charset="-122"/>
                <a:ea typeface="STXingkai" panose="02010800040101010101" pitchFamily="2" charset="-122"/>
              </a:rPr>
              <a:t>/</a:t>
            </a:r>
            <a:r>
              <a:rPr lang="zh-CN" altLang="en-US" sz="3600" dirty="0">
                <a:latin typeface="STXingkai" panose="02010800040101010101" pitchFamily="2" charset="-122"/>
                <a:ea typeface="STXingkai" panose="02010800040101010101" pitchFamily="2" charset="-122"/>
              </a:rPr>
              <a:t>推背图</a:t>
            </a:r>
            <a:endParaRPr lang="en-US" sz="3600"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72347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en-US" altLang="zh-CN" dirty="0">
                <a:latin typeface="+mn-lt"/>
              </a:rPr>
              <a:t>Breaking the Cognitive Boundaries</a:t>
            </a:r>
          </a:p>
        </p:txBody>
      </p:sp>
      <p:pic>
        <p:nvPicPr>
          <p:cNvPr id="4" name="Picture 3">
            <a:extLst>
              <a:ext uri="{FF2B5EF4-FFF2-40B4-BE49-F238E27FC236}">
                <a16:creationId xmlns:a16="http://schemas.microsoft.com/office/drawing/2014/main" id="{FA022DC8-1AA6-FA40-8CB0-1A200246BF78}"/>
              </a:ext>
            </a:extLst>
          </p:cNvPr>
          <p:cNvPicPr>
            <a:picLocks noChangeAspect="1"/>
          </p:cNvPicPr>
          <p:nvPr/>
        </p:nvPicPr>
        <p:blipFill>
          <a:blip r:embed="rId2"/>
          <a:stretch>
            <a:fillRect/>
          </a:stretch>
        </p:blipFill>
        <p:spPr>
          <a:xfrm>
            <a:off x="7408584" y="1612216"/>
            <a:ext cx="3914732" cy="1803149"/>
          </a:xfrm>
          <a:prstGeom prst="rect">
            <a:avLst/>
          </a:prstGeom>
        </p:spPr>
      </p:pic>
      <p:sp>
        <p:nvSpPr>
          <p:cNvPr id="15" name="Title 1">
            <a:extLst>
              <a:ext uri="{FF2B5EF4-FFF2-40B4-BE49-F238E27FC236}">
                <a16:creationId xmlns:a16="http://schemas.microsoft.com/office/drawing/2014/main" id="{82100709-D0D0-4D43-9AA8-6C63AC0CCBF5}"/>
              </a:ext>
            </a:extLst>
          </p:cNvPr>
          <p:cNvSpPr txBox="1">
            <a:spLocks/>
          </p:cNvSpPr>
          <p:nvPr/>
        </p:nvSpPr>
        <p:spPr>
          <a:xfrm>
            <a:off x="-1" y="5994382"/>
            <a:ext cx="5304406" cy="571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charset="-122"/>
                <a:ea typeface="Weibei SC" charset="-122"/>
              </a:rPr>
              <a:t>找到了计算信息传递可信度的数学理论</a:t>
            </a:r>
            <a:endParaRPr kumimoji="0" lang="en-US" altLang="zh-CN" sz="18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16" name="Title 1">
            <a:extLst>
              <a:ext uri="{FF2B5EF4-FFF2-40B4-BE49-F238E27FC236}">
                <a16:creationId xmlns:a16="http://schemas.microsoft.com/office/drawing/2014/main" id="{007F0510-F42C-4D48-B63F-F8A2B58880FA}"/>
              </a:ext>
            </a:extLst>
          </p:cNvPr>
          <p:cNvSpPr txBox="1">
            <a:spLocks/>
          </p:cNvSpPr>
          <p:nvPr/>
        </p:nvSpPr>
        <p:spPr>
          <a:xfrm>
            <a:off x="5967252" y="5994382"/>
            <a:ext cx="5304406" cy="5715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charset="-122"/>
                <a:ea typeface="Weibei SC" charset="-122"/>
              </a:rPr>
              <a:t>拜占庭将军的问题：提出了分布式数据库的可信度检验算法</a:t>
            </a:r>
            <a:endPar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rPr>
              <a:t>http://</a:t>
            </a:r>
            <a:r>
              <a:rPr kumimoji="0" lang="en-US" altLang="zh-Hans" sz="1800" b="0" i="0" u="none" strike="noStrike" kern="1200" cap="none" spc="0" normalizeH="0" baseline="0" noProof="0" dirty="0" err="1">
                <a:ln>
                  <a:noFill/>
                </a:ln>
                <a:solidFill>
                  <a:prstClr val="white"/>
                </a:solidFill>
                <a:effectLst/>
                <a:uLnTx/>
                <a:uFillTx/>
                <a:latin typeface="Weibei SC" charset="-122"/>
                <a:ea typeface="Weibei SC" charset="-122"/>
              </a:rPr>
              <a:t>slideplayer.com</a:t>
            </a:r>
            <a:r>
              <a:rPr kumimoji="0" lang="en-US" altLang="zh-Hans" sz="1800" b="0" i="0" u="none" strike="noStrike" kern="1200" cap="none" spc="0" normalizeH="0" baseline="0" noProof="0" dirty="0">
                <a:ln>
                  <a:noFill/>
                </a:ln>
                <a:solidFill>
                  <a:prstClr val="white"/>
                </a:solidFill>
                <a:effectLst/>
                <a:uLnTx/>
                <a:uFillTx/>
                <a:latin typeface="Weibei SC" charset="-122"/>
                <a:ea typeface="Weibei SC" charset="-122"/>
              </a:rPr>
              <a:t>/slide/4339032/</a:t>
            </a:r>
            <a:endParaRPr kumimoji="0" lang="en-US" altLang="zh-CN" sz="1800" b="0" i="0" u="none" strike="noStrike" kern="1200" cap="none" spc="0" normalizeH="0" baseline="0" noProof="0" dirty="0">
              <a:ln>
                <a:noFill/>
              </a:ln>
              <a:solidFill>
                <a:prstClr val="white"/>
              </a:solidFill>
              <a:effectLst/>
              <a:uLnTx/>
              <a:uFillTx/>
              <a:latin typeface="Weibei SC" charset="-122"/>
              <a:ea typeface="Weibei SC" charset="-122"/>
            </a:endParaRPr>
          </a:p>
        </p:txBody>
      </p:sp>
      <p:sp>
        <p:nvSpPr>
          <p:cNvPr id="6" name="TextBox 5">
            <a:extLst>
              <a:ext uri="{FF2B5EF4-FFF2-40B4-BE49-F238E27FC236}">
                <a16:creationId xmlns:a16="http://schemas.microsoft.com/office/drawing/2014/main" id="{91D8D877-F5D8-0D4D-968B-C197B8CB4E5F}"/>
              </a:ext>
            </a:extLst>
          </p:cNvPr>
          <p:cNvSpPr txBox="1"/>
          <p:nvPr/>
        </p:nvSpPr>
        <p:spPr>
          <a:xfrm>
            <a:off x="2503318" y="6196550"/>
            <a:ext cx="8062335" cy="369332"/>
          </a:xfrm>
          <a:prstGeom prst="rect">
            <a:avLst/>
          </a:prstGeom>
          <a:noFill/>
        </p:spPr>
        <p:txBody>
          <a:bodyPr wrap="none" rtlCol="0">
            <a:spAutoFit/>
          </a:bodyPr>
          <a:lstStyle/>
          <a:p>
            <a:r>
              <a:rPr lang="en-US" dirty="0"/>
              <a:t>ACM Transactions on Programming Languages and Systems, Vol. 4, No. 3, July 1982. </a:t>
            </a:r>
          </a:p>
        </p:txBody>
      </p:sp>
      <p:pic>
        <p:nvPicPr>
          <p:cNvPr id="9" name="Picture 8">
            <a:extLst>
              <a:ext uri="{FF2B5EF4-FFF2-40B4-BE49-F238E27FC236}">
                <a16:creationId xmlns:a16="http://schemas.microsoft.com/office/drawing/2014/main" id="{5DB6141B-9189-CB4F-8A93-D409B07576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3489" y="1415125"/>
            <a:ext cx="4403672" cy="4579257"/>
          </a:xfrm>
          <a:prstGeom prst="rect">
            <a:avLst/>
          </a:prstGeom>
        </p:spPr>
      </p:pic>
      <p:pic>
        <p:nvPicPr>
          <p:cNvPr id="10" name="Picture 9">
            <a:extLst>
              <a:ext uri="{FF2B5EF4-FFF2-40B4-BE49-F238E27FC236}">
                <a16:creationId xmlns:a16="http://schemas.microsoft.com/office/drawing/2014/main" id="{7B34851C-30CE-9E42-AAF0-41A07D1B0B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9837" y="3919145"/>
            <a:ext cx="3180272" cy="2149929"/>
          </a:xfrm>
          <a:prstGeom prst="rect">
            <a:avLst/>
          </a:prstGeom>
        </p:spPr>
      </p:pic>
      <p:sp>
        <p:nvSpPr>
          <p:cNvPr id="11" name="TextBox 10">
            <a:extLst>
              <a:ext uri="{FF2B5EF4-FFF2-40B4-BE49-F238E27FC236}">
                <a16:creationId xmlns:a16="http://schemas.microsoft.com/office/drawing/2014/main" id="{8C91440C-FC73-614E-AC87-CA9B79AB15A0}"/>
              </a:ext>
            </a:extLst>
          </p:cNvPr>
          <p:cNvSpPr txBox="1"/>
          <p:nvPr/>
        </p:nvSpPr>
        <p:spPr>
          <a:xfrm>
            <a:off x="7569837" y="3550660"/>
            <a:ext cx="3846566" cy="369332"/>
          </a:xfrm>
          <a:prstGeom prst="rect">
            <a:avLst/>
          </a:prstGeom>
          <a:noFill/>
        </p:spPr>
        <p:txBody>
          <a:bodyPr wrap="none" rtlCol="0">
            <a:spAutoFit/>
          </a:bodyPr>
          <a:lstStyle/>
          <a:p>
            <a:r>
              <a:rPr lang="en-US" dirty="0"/>
              <a:t>The Byzantine Generals Problem  * 388</a:t>
            </a:r>
          </a:p>
        </p:txBody>
      </p:sp>
      <p:sp>
        <p:nvSpPr>
          <p:cNvPr id="12" name="Oval 11">
            <a:extLst>
              <a:ext uri="{FF2B5EF4-FFF2-40B4-BE49-F238E27FC236}">
                <a16:creationId xmlns:a16="http://schemas.microsoft.com/office/drawing/2014/main" id="{37B20B3C-98C0-D549-A6B4-187921D6BB08}"/>
              </a:ext>
            </a:extLst>
          </p:cNvPr>
          <p:cNvSpPr/>
          <p:nvPr/>
        </p:nvSpPr>
        <p:spPr>
          <a:xfrm>
            <a:off x="3433993" y="1415125"/>
            <a:ext cx="971463" cy="428189"/>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A9525D-AF7B-9B4B-9EC5-8605975314BB}"/>
              </a:ext>
            </a:extLst>
          </p:cNvPr>
          <p:cNvSpPr txBox="1"/>
          <p:nvPr/>
        </p:nvSpPr>
        <p:spPr>
          <a:xfrm>
            <a:off x="1037971" y="2513790"/>
            <a:ext cx="1938448" cy="2308324"/>
          </a:xfrm>
          <a:prstGeom prst="rect">
            <a:avLst/>
          </a:prstGeom>
          <a:noFill/>
        </p:spPr>
        <p:txBody>
          <a:bodyPr wrap="square" rtlCol="0">
            <a:spAutoFit/>
          </a:bodyPr>
          <a:lstStyle/>
          <a:p>
            <a:r>
              <a:rPr lang="en-US" b="1" i="1" dirty="0"/>
              <a:t>Safety: </a:t>
            </a:r>
            <a:r>
              <a:rPr lang="zh-CN" altLang="en-US" b="1" i="1" dirty="0"/>
              <a:t>（</a:t>
            </a:r>
            <a:r>
              <a:rPr lang="zh-CN" altLang="en-US" b="1" i="1" dirty="0">
                <a:latin typeface="STXingkai" panose="02010800040101010101" pitchFamily="2" charset="-122"/>
                <a:ea typeface="STXingkai" panose="02010800040101010101" pitchFamily="2" charset="-122"/>
              </a:rPr>
              <a:t>安全</a:t>
            </a:r>
            <a:r>
              <a:rPr lang="zh-CN" altLang="en-US" b="1" i="1" dirty="0"/>
              <a:t>）</a:t>
            </a:r>
            <a:endParaRPr lang="en-US" b="1" i="1" dirty="0"/>
          </a:p>
          <a:p>
            <a:r>
              <a:rPr lang="en-US" dirty="0"/>
              <a:t>  Something bad never happens  </a:t>
            </a:r>
          </a:p>
          <a:p>
            <a:endParaRPr lang="en-US" dirty="0"/>
          </a:p>
          <a:p>
            <a:r>
              <a:rPr lang="en-US" b="1" i="1" dirty="0"/>
              <a:t>Liveness:</a:t>
            </a:r>
            <a:r>
              <a:rPr lang="en-US" dirty="0"/>
              <a:t> </a:t>
            </a:r>
            <a:r>
              <a:rPr lang="zh-CN" altLang="en-US" b="1" i="1" dirty="0"/>
              <a:t>（</a:t>
            </a:r>
            <a:r>
              <a:rPr lang="zh-CN" altLang="en-US" b="1" i="1" dirty="0">
                <a:latin typeface="STXingkai" panose="02010800040101010101" pitchFamily="2" charset="-122"/>
                <a:ea typeface="STXingkai" panose="02010800040101010101" pitchFamily="2" charset="-122"/>
              </a:rPr>
              <a:t>活性</a:t>
            </a:r>
            <a:r>
              <a:rPr lang="zh-CN" altLang="en-US" b="1" i="1" dirty="0"/>
              <a:t>）</a:t>
            </a:r>
            <a:endParaRPr lang="en-US" dirty="0"/>
          </a:p>
          <a:p>
            <a:r>
              <a:rPr lang="en-US" dirty="0"/>
              <a:t>  Something good eventually happen</a:t>
            </a:r>
          </a:p>
          <a:p>
            <a:endParaRPr lang="en-US" dirty="0"/>
          </a:p>
        </p:txBody>
      </p:sp>
      <p:sp>
        <p:nvSpPr>
          <p:cNvPr id="14" name="TextBox 13">
            <a:extLst>
              <a:ext uri="{FF2B5EF4-FFF2-40B4-BE49-F238E27FC236}">
                <a16:creationId xmlns:a16="http://schemas.microsoft.com/office/drawing/2014/main" id="{7A0727D1-5C7D-0E4C-BE8D-B6E61DB5E550}"/>
              </a:ext>
            </a:extLst>
          </p:cNvPr>
          <p:cNvSpPr txBox="1"/>
          <p:nvPr/>
        </p:nvSpPr>
        <p:spPr>
          <a:xfrm>
            <a:off x="945094" y="1825749"/>
            <a:ext cx="2031325" cy="646331"/>
          </a:xfrm>
          <a:prstGeom prst="rect">
            <a:avLst/>
          </a:prstGeom>
          <a:noFill/>
        </p:spPr>
        <p:txBody>
          <a:bodyPr wrap="none" rtlCol="0">
            <a:spAutoFit/>
          </a:bodyPr>
          <a:lstStyle/>
          <a:p>
            <a:r>
              <a:rPr lang="zh-CN" altLang="en-US" dirty="0">
                <a:latin typeface="STXingkai" panose="02010800040101010101" pitchFamily="2" charset="-122"/>
                <a:ea typeface="STXingkai" panose="02010800040101010101" pitchFamily="2" charset="-122"/>
              </a:rPr>
              <a:t>系统的两类合约：</a:t>
            </a:r>
            <a:endParaRPr lang="en-US" altLang="zh-CN" dirty="0">
              <a:latin typeface="STXingkai" panose="02010800040101010101" pitchFamily="2" charset="-122"/>
              <a:ea typeface="STXingkai" panose="02010800040101010101" pitchFamily="2" charset="-122"/>
            </a:endParaRPr>
          </a:p>
          <a:p>
            <a:r>
              <a:rPr lang="zh-CN" altLang="en-US" dirty="0">
                <a:latin typeface="STXingkai" panose="02010800040101010101" pitchFamily="2" charset="-122"/>
                <a:ea typeface="STXingkai" panose="02010800040101010101" pitchFamily="2" charset="-122"/>
              </a:rPr>
              <a:t>  安全与活性</a:t>
            </a:r>
            <a:endParaRPr lang="en-US" dirty="0">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310046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922"/>
            <a:ext cx="10972800" cy="1143000"/>
          </a:xfrm>
        </p:spPr>
        <p:txBody>
          <a:bodyPr>
            <a:noAutofit/>
          </a:bodyPr>
          <a:lstStyle/>
          <a:p>
            <a:pPr>
              <a:lnSpc>
                <a:spcPct val="150000"/>
              </a:lnSpc>
            </a:pPr>
            <a:r>
              <a:rPr lang="zh-CN" altLang="en-US" spc="300" dirty="0">
                <a:solidFill>
                  <a:srgbClr val="FF0000"/>
                </a:solidFill>
                <a:uFillTx/>
                <a:latin typeface="华文新魏" panose="02010800040101010101" pitchFamily="2" charset="-122"/>
                <a:ea typeface="华文新魏" panose="02010800040101010101" pitchFamily="2" charset="-122"/>
              </a:rPr>
              <a:t>平衡</a:t>
            </a:r>
            <a:r>
              <a:rPr lang="zh-CN" altLang="en-US" spc="300" dirty="0">
                <a:solidFill>
                  <a:srgbClr val="FF0000"/>
                </a:solidFill>
                <a:latin typeface="华文新魏" panose="02010800040101010101" pitchFamily="2" charset="-122"/>
                <a:ea typeface="华文新魏" panose="02010800040101010101" pitchFamily="2" charset="-122"/>
              </a:rPr>
              <a:t>账本的策略</a:t>
            </a:r>
            <a:r>
              <a:rPr lang="zh-CN" altLang="en-US" spc="300" dirty="0">
                <a:solidFill>
                  <a:schemeClr val="tx1"/>
                </a:solidFill>
                <a:uFillTx/>
                <a:latin typeface="华文新魏" panose="02010800040101010101" pitchFamily="2" charset="-122"/>
                <a:ea typeface="华文新魏" panose="02010800040101010101" pitchFamily="2" charset="-122"/>
              </a:rPr>
              <a:t>决定组织的活性与安全性</a:t>
            </a:r>
          </a:p>
        </p:txBody>
      </p:sp>
      <p:grpSp>
        <p:nvGrpSpPr>
          <p:cNvPr id="5" name="组合 4"/>
          <p:cNvGrpSpPr/>
          <p:nvPr/>
        </p:nvGrpSpPr>
        <p:grpSpPr>
          <a:xfrm>
            <a:off x="492245" y="1532202"/>
            <a:ext cx="11207703" cy="4925748"/>
            <a:chOff x="271" y="1993"/>
            <a:chExt cx="17650" cy="7757"/>
          </a:xfrm>
        </p:grpSpPr>
        <p:grpSp>
          <p:nvGrpSpPr>
            <p:cNvPr id="17" name="Group 16"/>
            <p:cNvGrpSpPr/>
            <p:nvPr/>
          </p:nvGrpSpPr>
          <p:grpSpPr>
            <a:xfrm>
              <a:off x="271" y="2976"/>
              <a:ext cx="7127" cy="6279"/>
              <a:chOff x="172205" y="1889717"/>
              <a:chExt cx="4525598" cy="3987040"/>
            </a:xfrm>
          </p:grpSpPr>
          <p:sp>
            <p:nvSpPr>
              <p:cNvPr id="13" name="TextBox 12"/>
              <p:cNvSpPr txBox="1"/>
              <p:nvPr/>
            </p:nvSpPr>
            <p:spPr>
              <a:xfrm>
                <a:off x="172205" y="5046812"/>
                <a:ext cx="4525598" cy="829945"/>
              </a:xfrm>
              <a:prstGeom prst="rect">
                <a:avLst/>
              </a:prstGeom>
              <a:noFill/>
            </p:spPr>
            <p:txBody>
              <a:bodyPr wrap="square" rtlCol="0">
                <a:spAutoFit/>
              </a:bodyPr>
              <a:lstStyle/>
              <a:p>
                <a:pPr algn="ctr"/>
                <a:r>
                  <a:rPr lang="en-US" sz="1600" dirty="0">
                    <a:solidFill>
                      <a:schemeClr val="bg1"/>
                    </a:solidFill>
                  </a:rPr>
                  <a:t>Image Source: </a:t>
                </a:r>
                <a:r>
                  <a:rPr lang="en-US" sz="16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7796" y="1993"/>
              <a:ext cx="4083" cy="7719"/>
              <a:chOff x="4548433" y="1417638"/>
              <a:chExt cx="2593301" cy="4901565"/>
            </a:xfrm>
          </p:grpSpPr>
          <p:pic>
            <p:nvPicPr>
              <p:cNvPr id="6" name="Picture 5"/>
              <p:cNvPicPr>
                <a:picLocks noChangeAspect="1"/>
              </p:cNvPicPr>
              <p:nvPr/>
            </p:nvPicPr>
            <p:blipFill rotWithShape="1">
              <a:blip r:embed="rId4" cstate="screen"/>
              <a:srcRect/>
              <a:stretch>
                <a:fillRect/>
              </a:stretch>
            </p:blipFill>
            <p:spPr>
              <a:xfrm>
                <a:off x="4548433" y="1417638"/>
                <a:ext cx="2552016" cy="4899450"/>
              </a:xfrm>
              <a:prstGeom prst="rect">
                <a:avLst/>
              </a:prstGeom>
            </p:spPr>
          </p:pic>
          <p:sp>
            <p:nvSpPr>
              <p:cNvPr id="4" name="TextBox 3"/>
              <p:cNvSpPr txBox="1"/>
              <p:nvPr/>
            </p:nvSpPr>
            <p:spPr>
              <a:xfrm>
                <a:off x="5144835" y="5489258"/>
                <a:ext cx="1996899" cy="829945"/>
              </a:xfrm>
              <a:prstGeom prst="rect">
                <a:avLst/>
              </a:prstGeom>
              <a:noFill/>
            </p:spPr>
            <p:txBody>
              <a:bodyPr wrap="square" rtlCol="0">
                <a:spAutoFit/>
              </a:bodyPr>
              <a:lstStyle/>
              <a:p>
                <a:pPr algn="ctr"/>
                <a:r>
                  <a:rPr lang="en-US" sz="1600" dirty="0">
                    <a:solidFill>
                      <a:schemeClr val="bg1"/>
                    </a:solidFill>
                    <a:cs typeface="+mn-lt"/>
                  </a:rPr>
                  <a:t>Robert S. Kaplan</a:t>
                </a:r>
              </a:p>
              <a:p>
                <a:pPr algn="ctr"/>
                <a:r>
                  <a:rPr lang="en-US" sz="1600" dirty="0">
                    <a:solidFill>
                      <a:schemeClr val="bg1"/>
                    </a:solidFill>
                    <a:cs typeface="+mn-lt"/>
                  </a:rPr>
                  <a:t>2019, Nov. 15</a:t>
                </a:r>
              </a:p>
              <a:p>
                <a:pPr algn="ctr"/>
                <a:r>
                  <a:rPr lang="zh-CN" altLang="en-US" sz="1600" dirty="0">
                    <a:solidFill>
                      <a:schemeClr val="bg1"/>
                    </a:solidFill>
                    <a:latin typeface="华文行楷" panose="02010800040101010101" pitchFamily="2" charset="-122"/>
                    <a:ea typeface="华文行楷" panose="02010800040101010101" pitchFamily="2" charset="-122"/>
                    <a:cs typeface="+mn-lt"/>
                  </a:rPr>
                  <a:t>深坑酒店</a:t>
                </a:r>
                <a:r>
                  <a:rPr lang="en-US" sz="1600" dirty="0">
                    <a:solidFill>
                      <a:schemeClr val="bg1"/>
                    </a:solidFill>
                    <a:cs typeface="+mn-lt"/>
                  </a:rPr>
                  <a:t>, Shangha</a:t>
                </a:r>
                <a:r>
                  <a:rPr lang="en-US" sz="1200" dirty="0">
                    <a:solidFill>
                      <a:schemeClr val="bg1"/>
                    </a:solidFill>
                  </a:rPr>
                  <a:t>i</a:t>
                </a:r>
              </a:p>
            </p:txBody>
          </p:sp>
        </p:grpSp>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31482" y="1329094"/>
            <a:ext cx="3647152" cy="646331"/>
          </a:xfrm>
          <a:prstGeom prst="rect">
            <a:avLst/>
          </a:prstGeom>
          <a:noFill/>
        </p:spPr>
        <p:txBody>
          <a:bodyPr wrap="none" rtlCol="0">
            <a:spAutoFit/>
          </a:bodyPr>
          <a:lstStyle/>
          <a:p>
            <a:pPr algn="ctr"/>
            <a:r>
              <a:rPr lang="zh-CN" altLang="en-US" dirty="0">
                <a:latin typeface="Weibei SC" panose="03000800000000000000" pitchFamily="66" charset="-128"/>
                <a:ea typeface="Weibei SC" panose="03000800000000000000" pitchFamily="66" charset="-128"/>
              </a:rPr>
              <a:t>平衡积分卡让</a:t>
            </a:r>
            <a:r>
              <a:rPr lang="zh-CN" altLang="en-US" dirty="0">
                <a:solidFill>
                  <a:srgbClr val="FF0000"/>
                </a:solidFill>
                <a:latin typeface="Weibei SC" panose="03000800000000000000" pitchFamily="66" charset="-128"/>
                <a:ea typeface="Weibei SC" panose="03000800000000000000" pitchFamily="66" charset="-128"/>
              </a:rPr>
              <a:t>多方利益相关方</a:t>
            </a:r>
            <a:r>
              <a:rPr lang="zh-CN" altLang="en-US" dirty="0">
                <a:latin typeface="Weibei SC" panose="03000800000000000000" pitchFamily="66" charset="-128"/>
                <a:ea typeface="Weibei SC" panose="03000800000000000000" pitchFamily="66" charset="-128"/>
              </a:rPr>
              <a:t>，</a:t>
            </a:r>
            <a:endParaRPr lang="en-US" altLang="zh-CN" dirty="0">
              <a:latin typeface="Weibei SC" panose="03000800000000000000" pitchFamily="66" charset="-128"/>
              <a:ea typeface="Weibei SC" panose="03000800000000000000" pitchFamily="66" charset="-128"/>
            </a:endParaRPr>
          </a:p>
          <a:p>
            <a:pPr algn="ctr"/>
            <a:r>
              <a:rPr lang="zh-CN" altLang="en-US" dirty="0">
                <a:latin typeface="Weibei SC" panose="03000800000000000000" pitchFamily="66" charset="-128"/>
                <a:ea typeface="Weibei SC" panose="03000800000000000000" pitchFamily="66" charset="-128"/>
              </a:rPr>
              <a:t>在有共识数据的基础上，创造价值</a:t>
            </a:r>
            <a:endParaRPr lang="en-US"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2401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922"/>
            <a:ext cx="10972800" cy="1143000"/>
          </a:xfrm>
        </p:spPr>
        <p:txBody>
          <a:bodyPr>
            <a:noAutofit/>
          </a:bodyPr>
          <a:lstStyle/>
          <a:p>
            <a:pPr>
              <a:lnSpc>
                <a:spcPct val="150000"/>
              </a:lnSpc>
            </a:pPr>
            <a:r>
              <a:rPr lang="zh-CN" altLang="en-US" spc="300" dirty="0">
                <a:solidFill>
                  <a:schemeClr val="tx1"/>
                </a:solidFill>
                <a:uFillTx/>
                <a:latin typeface="华文新魏" panose="02010800040101010101" pitchFamily="2" charset="-122"/>
                <a:ea typeface="华文新魏" panose="02010800040101010101" pitchFamily="2" charset="-122"/>
              </a:rPr>
              <a:t>区块链</a:t>
            </a:r>
            <a:r>
              <a:rPr lang="zh-CN" altLang="en-US" spc="300" dirty="0">
                <a:solidFill>
                  <a:srgbClr val="FF0000"/>
                </a:solidFill>
                <a:uFillTx/>
                <a:latin typeface="华文新魏" panose="02010800040101010101" pitchFamily="2" charset="-122"/>
                <a:ea typeface="华文新魏" panose="02010800040101010101" pitchFamily="2" charset="-122"/>
              </a:rPr>
              <a:t>平衡了</a:t>
            </a:r>
            <a:r>
              <a:rPr lang="zh-CN" altLang="en-US" spc="300" dirty="0">
                <a:solidFill>
                  <a:schemeClr val="tx1"/>
                </a:solidFill>
                <a:uFillTx/>
                <a:latin typeface="华文新魏" panose="02010800040101010101" pitchFamily="2" charset="-122"/>
                <a:ea typeface="华文新魏" panose="02010800040101010101" pitchFamily="2" charset="-122"/>
              </a:rPr>
              <a:t>多类型的资源博弈</a:t>
            </a:r>
          </a:p>
        </p:txBody>
      </p:sp>
      <p:grpSp>
        <p:nvGrpSpPr>
          <p:cNvPr id="5" name="组合 4"/>
          <p:cNvGrpSpPr/>
          <p:nvPr/>
        </p:nvGrpSpPr>
        <p:grpSpPr>
          <a:xfrm>
            <a:off x="492245" y="1532202"/>
            <a:ext cx="11207703" cy="4925748"/>
            <a:chOff x="271" y="1993"/>
            <a:chExt cx="17650" cy="7757"/>
          </a:xfrm>
        </p:grpSpPr>
        <p:grpSp>
          <p:nvGrpSpPr>
            <p:cNvPr id="17" name="Group 16"/>
            <p:cNvGrpSpPr/>
            <p:nvPr/>
          </p:nvGrpSpPr>
          <p:grpSpPr>
            <a:xfrm>
              <a:off x="271" y="2976"/>
              <a:ext cx="7127" cy="6279"/>
              <a:chOff x="172205" y="1889717"/>
              <a:chExt cx="4525598" cy="3987040"/>
            </a:xfrm>
          </p:grpSpPr>
          <p:sp>
            <p:nvSpPr>
              <p:cNvPr id="13" name="TextBox 12"/>
              <p:cNvSpPr txBox="1"/>
              <p:nvPr/>
            </p:nvSpPr>
            <p:spPr>
              <a:xfrm>
                <a:off x="172205" y="5046812"/>
                <a:ext cx="4525598" cy="829945"/>
              </a:xfrm>
              <a:prstGeom prst="rect">
                <a:avLst/>
              </a:prstGeom>
              <a:noFill/>
            </p:spPr>
            <p:txBody>
              <a:bodyPr wrap="square" rtlCol="0">
                <a:spAutoFit/>
              </a:bodyPr>
              <a:lstStyle/>
              <a:p>
                <a:pPr algn="ctr"/>
                <a:r>
                  <a:rPr lang="en-US" sz="1600" dirty="0">
                    <a:solidFill>
                      <a:schemeClr val="bg1"/>
                    </a:solidFill>
                  </a:rPr>
                  <a:t>Image Source: </a:t>
                </a:r>
                <a:r>
                  <a:rPr lang="en-US" sz="1600" dirty="0">
                    <a:solidFill>
                      <a:schemeClr val="tx1"/>
                    </a:solidFill>
                  </a:rPr>
                  <a:t>https://www.tutor2u.net/business/reference/balanced-scorecard-introduction-overview</a:t>
                </a:r>
              </a:p>
            </p:txBody>
          </p:sp>
          <p:pic>
            <p:nvPicPr>
              <p:cNvPr id="1026" name="Picture 2"/>
              <p:cNvPicPr>
                <a:picLocks noChangeAspect="1" noChangeArrowheads="1"/>
              </p:cNvPicPr>
              <p:nvPr/>
            </p:nvPicPr>
            <p:blipFill>
              <a:blip r:embed="rId3"/>
              <a:srcRect/>
              <a:stretch>
                <a:fillRect/>
              </a:stretch>
            </p:blipFill>
            <p:spPr bwMode="auto">
              <a:xfrm>
                <a:off x="328100" y="1889717"/>
                <a:ext cx="4213809" cy="3157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rotWithShape="1">
            <a:blip r:embed="rId4" cstate="screen"/>
            <a:srcRect/>
            <a:stretch>
              <a:fillRect/>
            </a:stretch>
          </p:blipFill>
          <p:spPr>
            <a:xfrm>
              <a:off x="7796" y="1993"/>
              <a:ext cx="4018" cy="7716"/>
            </a:xfrm>
            <a:prstGeom prst="rect">
              <a:avLst/>
            </a:prstGeom>
          </p:spPr>
        </p:pic>
        <p:grpSp>
          <p:nvGrpSpPr>
            <p:cNvPr id="3" name="组合 2"/>
            <p:cNvGrpSpPr/>
            <p:nvPr/>
          </p:nvGrpSpPr>
          <p:grpSpPr>
            <a:xfrm>
              <a:off x="12412" y="1993"/>
              <a:ext cx="5509" cy="7757"/>
              <a:chOff x="12412" y="1993"/>
              <a:chExt cx="5509" cy="7757"/>
            </a:xfrm>
          </p:grpSpPr>
          <p:pic>
            <p:nvPicPr>
              <p:cNvPr id="1030" name="Picture 6" descr="Image result for Translating Strategy to Action: Balanced Scorecard">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3629" y="1993"/>
                <a:ext cx="3018" cy="45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Kaplan: Managerial Accounting">
                <a:hlinkClick r:id="rId7"/>
              </p:cNvPr>
              <p:cNvPicPr>
                <a:picLocks noChangeAspect="1" noChangeArrowheads="1"/>
              </p:cNvPicPr>
              <p:nvPr/>
            </p:nvPicPr>
            <p:blipFill>
              <a:blip r:embed="rId8" cstate="screen"/>
              <a:srcRect/>
              <a:stretch>
                <a:fillRect/>
              </a:stretch>
            </p:blipFill>
            <p:spPr bwMode="auto">
              <a:xfrm>
                <a:off x="12412" y="6908"/>
                <a:ext cx="2105" cy="2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screen"/>
              <a:srcRect/>
              <a:stretch>
                <a:fillRect/>
              </a:stretch>
            </p:blipFill>
            <p:spPr bwMode="auto">
              <a:xfrm>
                <a:off x="15817" y="6908"/>
                <a:ext cx="2105" cy="284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 name="TextBox 6"/>
          <p:cNvSpPr txBox="1"/>
          <p:nvPr/>
        </p:nvSpPr>
        <p:spPr>
          <a:xfrm>
            <a:off x="931482" y="1329094"/>
            <a:ext cx="3647152" cy="646331"/>
          </a:xfrm>
          <a:prstGeom prst="rect">
            <a:avLst/>
          </a:prstGeom>
          <a:noFill/>
        </p:spPr>
        <p:txBody>
          <a:bodyPr wrap="none" rtlCol="0">
            <a:spAutoFit/>
          </a:bodyPr>
          <a:lstStyle/>
          <a:p>
            <a:pPr algn="ctr"/>
            <a:r>
              <a:rPr lang="zh-CN" altLang="en-US" dirty="0">
                <a:latin typeface="Weibei SC" panose="03000800000000000000" pitchFamily="66" charset="-128"/>
                <a:ea typeface="Weibei SC" panose="03000800000000000000" pitchFamily="66" charset="-128"/>
              </a:rPr>
              <a:t>平衡积分卡让</a:t>
            </a:r>
            <a:r>
              <a:rPr lang="zh-CN" altLang="en-US" dirty="0">
                <a:solidFill>
                  <a:srgbClr val="FF0000"/>
                </a:solidFill>
                <a:latin typeface="Weibei SC" panose="03000800000000000000" pitchFamily="66" charset="-128"/>
                <a:ea typeface="Weibei SC" panose="03000800000000000000" pitchFamily="66" charset="-128"/>
              </a:rPr>
              <a:t>多方利益相关方</a:t>
            </a:r>
            <a:r>
              <a:rPr lang="zh-CN" altLang="en-US" dirty="0">
                <a:latin typeface="Weibei SC" panose="03000800000000000000" pitchFamily="66" charset="-128"/>
                <a:ea typeface="Weibei SC" panose="03000800000000000000" pitchFamily="66" charset="-128"/>
              </a:rPr>
              <a:t>，</a:t>
            </a:r>
            <a:endParaRPr lang="en-US" altLang="zh-CN" dirty="0">
              <a:latin typeface="Weibei SC" panose="03000800000000000000" pitchFamily="66" charset="-128"/>
              <a:ea typeface="Weibei SC" panose="03000800000000000000" pitchFamily="66" charset="-128"/>
            </a:endParaRPr>
          </a:p>
          <a:p>
            <a:pPr algn="ctr"/>
            <a:r>
              <a:rPr lang="zh-CN" altLang="en-US" dirty="0">
                <a:latin typeface="Weibei SC" panose="03000800000000000000" pitchFamily="66" charset="-128"/>
                <a:ea typeface="Weibei SC" panose="03000800000000000000" pitchFamily="66" charset="-128"/>
              </a:rPr>
              <a:t>在有共识数据的基础上，创造价值</a:t>
            </a:r>
            <a:endParaRPr lang="en-US" dirty="0">
              <a:latin typeface="Weibei SC" panose="03000800000000000000" pitchFamily="66" charset="-128"/>
              <a:ea typeface="Weibei SC" panose="03000800000000000000" pitchFamily="66" charset="-128"/>
            </a:endParaRPr>
          </a:p>
        </p:txBody>
      </p:sp>
      <p:pic>
        <p:nvPicPr>
          <p:cNvPr id="15" name="Picture 2">
            <a:extLst>
              <a:ext uri="{FF2B5EF4-FFF2-40B4-BE49-F238E27FC236}">
                <a16:creationId xmlns:a16="http://schemas.microsoft.com/office/drawing/2014/main" id="{07F129A5-F13C-1F44-B04F-35BF3D101D59}"/>
              </a:ext>
            </a:extLst>
          </p:cNvPr>
          <p:cNvPicPr>
            <a:picLocks noChangeAspect="1" noChangeArrowheads="1"/>
          </p:cNvPicPr>
          <p:nvPr/>
        </p:nvPicPr>
        <p:blipFill rotWithShape="1">
          <a:blip r:embed="rId10" cstate="screen">
            <a:extLst>
              <a:ext uri="{BEBA8EAE-BF5A-486C-A8C5-ECC9F3942E4B}">
                <a14:imgProps xmlns:a14="http://schemas.microsoft.com/office/drawing/2010/main">
                  <a14:imgLayer r:embed="rId11">
                    <a14:imgEffect>
                      <a14:backgroundRemoval t="10000" b="90000" l="1015" r="89848">
                        <a14:foregroundMark x1="3299" y1="80600" x2="14975" y2="73000"/>
                        <a14:foregroundMark x1="14975" y1="73000" x2="11421" y2="37200"/>
                        <a14:foregroundMark x1="11421" y1="37200" x2="27919" y2="12600"/>
                        <a14:foregroundMark x1="27919" y1="12600" x2="41371" y2="6200"/>
                        <a14:foregroundMark x1="41371" y1="6200" x2="59137" y2="5600"/>
                        <a14:foregroundMark x1="59137" y1="5600" x2="73858" y2="10000"/>
                        <a14:foregroundMark x1="73858" y1="10000" x2="82741" y2="20000"/>
                        <a14:foregroundMark x1="82741" y1="20000" x2="81472" y2="32200"/>
                        <a14:foregroundMark x1="81472" y1="32200" x2="84518" y2="44000"/>
                        <a14:foregroundMark x1="84518" y1="44000" x2="81472" y2="55800"/>
                        <a14:foregroundMark x1="81472" y1="55800" x2="83249" y2="67600"/>
                        <a14:foregroundMark x1="83249" y1="67600" x2="96447" y2="89400"/>
                        <a14:foregroundMark x1="96447" y1="89400" x2="82487" y2="98000"/>
                        <a14:foregroundMark x1="82487" y1="98000" x2="3553" y2="98800"/>
                        <a14:foregroundMark x1="3553" y1="98800" x2="1269" y2="87000"/>
                        <a14:foregroundMark x1="1269" y1="87000" x2="3553" y2="81200"/>
                      </a14:backgroundRemoval>
                    </a14:imgEffect>
                  </a14:imgLayer>
                </a14:imgProps>
              </a:ext>
              <a:ext uri="{28A0092B-C50C-407E-A947-70E740481C1C}">
                <a14:useLocalDpi xmlns:a14="http://schemas.microsoft.com/office/drawing/2010/main"/>
              </a:ext>
            </a:extLst>
          </a:blip>
          <a:srcRect/>
          <a:stretch/>
        </p:blipFill>
        <p:spPr bwMode="auto">
          <a:xfrm>
            <a:off x="6250805" y="2080815"/>
            <a:ext cx="654445" cy="8299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8DF72A0-992D-9F42-ACC8-A12E825D3BD9}"/>
              </a:ext>
            </a:extLst>
          </p:cNvPr>
          <p:cNvSpPr/>
          <p:nvPr/>
        </p:nvSpPr>
        <p:spPr>
          <a:xfrm>
            <a:off x="2191657" y="2910769"/>
            <a:ext cx="1132114" cy="41300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交易所</a:t>
            </a:r>
            <a:endParaRPr lang="en-US" dirty="0">
              <a:solidFill>
                <a:schemeClr val="tx1"/>
              </a:solidFill>
              <a:latin typeface="Weibei SC" panose="03000800000000000000" pitchFamily="66" charset="-128"/>
              <a:ea typeface="Weibei SC" panose="03000800000000000000" pitchFamily="66" charset="-128"/>
            </a:endParaRPr>
          </a:p>
        </p:txBody>
      </p:sp>
      <p:sp>
        <p:nvSpPr>
          <p:cNvPr id="18" name="Rectangle 17">
            <a:extLst>
              <a:ext uri="{FF2B5EF4-FFF2-40B4-BE49-F238E27FC236}">
                <a16:creationId xmlns:a16="http://schemas.microsoft.com/office/drawing/2014/main" id="{A504BA9D-30BF-2F49-81D9-C0435B37BBE9}"/>
              </a:ext>
            </a:extLst>
          </p:cNvPr>
          <p:cNvSpPr/>
          <p:nvPr/>
        </p:nvSpPr>
        <p:spPr>
          <a:xfrm>
            <a:off x="989539" y="3699204"/>
            <a:ext cx="1132114" cy="41300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币圈</a:t>
            </a:r>
            <a:endParaRPr lang="en-US" dirty="0">
              <a:solidFill>
                <a:schemeClr val="tx1"/>
              </a:solidFill>
              <a:latin typeface="Weibei SC" panose="03000800000000000000" pitchFamily="66" charset="-128"/>
              <a:ea typeface="Weibei SC" panose="03000800000000000000" pitchFamily="66" charset="-128"/>
            </a:endParaRPr>
          </a:p>
        </p:txBody>
      </p:sp>
      <p:sp>
        <p:nvSpPr>
          <p:cNvPr id="19" name="Rectangle 18">
            <a:extLst>
              <a:ext uri="{FF2B5EF4-FFF2-40B4-BE49-F238E27FC236}">
                <a16:creationId xmlns:a16="http://schemas.microsoft.com/office/drawing/2014/main" id="{1BE2ADCB-59EA-724D-8AA3-DFFF1E473CAD}"/>
              </a:ext>
            </a:extLst>
          </p:cNvPr>
          <p:cNvSpPr/>
          <p:nvPr/>
        </p:nvSpPr>
        <p:spPr>
          <a:xfrm>
            <a:off x="3552022" y="3699204"/>
            <a:ext cx="1132114" cy="41300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码农</a:t>
            </a:r>
            <a:endParaRPr lang="en-US" dirty="0">
              <a:solidFill>
                <a:schemeClr val="tx1"/>
              </a:solidFill>
              <a:latin typeface="Weibei SC" panose="03000800000000000000" pitchFamily="66" charset="-128"/>
              <a:ea typeface="Weibei SC" panose="03000800000000000000" pitchFamily="66" charset="-128"/>
            </a:endParaRPr>
          </a:p>
        </p:txBody>
      </p:sp>
      <p:sp>
        <p:nvSpPr>
          <p:cNvPr id="20" name="Rectangle 19">
            <a:extLst>
              <a:ext uri="{FF2B5EF4-FFF2-40B4-BE49-F238E27FC236}">
                <a16:creationId xmlns:a16="http://schemas.microsoft.com/office/drawing/2014/main" id="{D9CB24E0-65DD-9343-8A86-56E3BD8806E3}"/>
              </a:ext>
            </a:extLst>
          </p:cNvPr>
          <p:cNvSpPr/>
          <p:nvPr/>
        </p:nvSpPr>
        <p:spPr>
          <a:xfrm>
            <a:off x="2121653" y="4506423"/>
            <a:ext cx="1318233" cy="41300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矿场</a:t>
            </a:r>
            <a:endParaRPr lang="en-US" dirty="0">
              <a:solidFill>
                <a:schemeClr val="tx1"/>
              </a:solidFill>
              <a:latin typeface="Weibei SC" panose="03000800000000000000" pitchFamily="66" charset="-128"/>
              <a:ea typeface="Weibei SC" panose="03000800000000000000" pitchFamily="66" charset="-128"/>
            </a:endParaRPr>
          </a:p>
        </p:txBody>
      </p:sp>
      <p:sp>
        <p:nvSpPr>
          <p:cNvPr id="21" name="Rectangle 20">
            <a:extLst>
              <a:ext uri="{FF2B5EF4-FFF2-40B4-BE49-F238E27FC236}">
                <a16:creationId xmlns:a16="http://schemas.microsoft.com/office/drawing/2014/main" id="{F0B906C5-29A5-9E4F-ACD8-7C8A737F4DA6}"/>
              </a:ext>
            </a:extLst>
          </p:cNvPr>
          <p:cNvSpPr/>
          <p:nvPr/>
        </p:nvSpPr>
        <p:spPr>
          <a:xfrm>
            <a:off x="2463050" y="3693765"/>
            <a:ext cx="683997" cy="447082"/>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区块链</a:t>
            </a:r>
            <a:endParaRPr lang="en-US" dirty="0">
              <a:solidFill>
                <a:schemeClr val="tx1"/>
              </a:solidFill>
              <a:latin typeface="Weibei SC" panose="03000800000000000000" pitchFamily="66" charset="-128"/>
              <a:ea typeface="Weibei SC" panose="03000800000000000000" pitchFamily="66" charset="-128"/>
            </a:endParaRPr>
          </a:p>
        </p:txBody>
      </p:sp>
      <p:sp>
        <p:nvSpPr>
          <p:cNvPr id="22" name="Rectangle 21">
            <a:extLst>
              <a:ext uri="{FF2B5EF4-FFF2-40B4-BE49-F238E27FC236}">
                <a16:creationId xmlns:a16="http://schemas.microsoft.com/office/drawing/2014/main" id="{32A4253D-59D5-DC44-9C86-E2A35CDC1021}"/>
              </a:ext>
            </a:extLst>
          </p:cNvPr>
          <p:cNvSpPr/>
          <p:nvPr/>
        </p:nvSpPr>
        <p:spPr>
          <a:xfrm>
            <a:off x="9003568" y="2080815"/>
            <a:ext cx="1809574" cy="1242956"/>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比特币白皮书</a:t>
            </a:r>
            <a:endParaRPr lang="en-US" dirty="0">
              <a:solidFill>
                <a:schemeClr val="tx1"/>
              </a:solidFill>
              <a:latin typeface="Weibei SC" panose="03000800000000000000" pitchFamily="66" charset="-128"/>
              <a:ea typeface="Weibei SC" panose="03000800000000000000" pitchFamily="66" charset="-128"/>
            </a:endParaRPr>
          </a:p>
        </p:txBody>
      </p:sp>
      <p:sp>
        <p:nvSpPr>
          <p:cNvPr id="23" name="Rectangle 22">
            <a:extLst>
              <a:ext uri="{FF2B5EF4-FFF2-40B4-BE49-F238E27FC236}">
                <a16:creationId xmlns:a16="http://schemas.microsoft.com/office/drawing/2014/main" id="{8B497DFC-A428-314E-91E1-687A6B27C150}"/>
              </a:ext>
            </a:extLst>
          </p:cNvPr>
          <p:cNvSpPr/>
          <p:nvPr/>
        </p:nvSpPr>
        <p:spPr>
          <a:xfrm>
            <a:off x="9027964" y="3534230"/>
            <a:ext cx="1809574" cy="732970"/>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solidFill>
                  <a:schemeClr val="tx1"/>
                </a:solidFill>
                <a:latin typeface="Weibei SC" panose="03000800000000000000" pitchFamily="66" charset="-128"/>
                <a:ea typeface="Weibei SC" panose="03000800000000000000" pitchFamily="66" charset="-128"/>
              </a:rPr>
              <a:t>Satoshi Nakamoto</a:t>
            </a:r>
            <a:endParaRPr lang="en-US" dirty="0">
              <a:solidFill>
                <a:schemeClr val="tx1"/>
              </a:solidFill>
              <a:latin typeface="Weibei SC" panose="03000800000000000000" pitchFamily="66" charset="-128"/>
              <a:ea typeface="Weibei SC" panose="03000800000000000000" pitchFamily="66" charset="-128"/>
            </a:endParaRPr>
          </a:p>
        </p:txBody>
      </p:sp>
      <p:sp>
        <p:nvSpPr>
          <p:cNvPr id="24" name="Rectangle 23">
            <a:extLst>
              <a:ext uri="{FF2B5EF4-FFF2-40B4-BE49-F238E27FC236}">
                <a16:creationId xmlns:a16="http://schemas.microsoft.com/office/drawing/2014/main" id="{161E5500-7F3C-EF4E-9E84-F9DEB02F0FD0}"/>
              </a:ext>
            </a:extLst>
          </p:cNvPr>
          <p:cNvSpPr/>
          <p:nvPr/>
        </p:nvSpPr>
        <p:spPr>
          <a:xfrm>
            <a:off x="8216129" y="4712923"/>
            <a:ext cx="1307774" cy="1580295"/>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以太坊</a:t>
            </a:r>
            <a:endParaRPr lang="en-US" altLang="zh-CN" dirty="0">
              <a:solidFill>
                <a:schemeClr val="tx1"/>
              </a:solidFill>
              <a:latin typeface="Weibei SC" panose="03000800000000000000" pitchFamily="66" charset="-128"/>
              <a:ea typeface="Weibei SC" panose="03000800000000000000" pitchFamily="66" charset="-128"/>
            </a:endParaRPr>
          </a:p>
          <a:p>
            <a:pPr algn="ctr"/>
            <a:r>
              <a:rPr lang="zh-CN" altLang="en-US" dirty="0">
                <a:solidFill>
                  <a:schemeClr val="tx1"/>
                </a:solidFill>
                <a:latin typeface="Weibei SC" panose="03000800000000000000" pitchFamily="66" charset="-128"/>
                <a:ea typeface="Weibei SC" panose="03000800000000000000" pitchFamily="66" charset="-128"/>
              </a:rPr>
              <a:t>白皮书</a:t>
            </a:r>
            <a:endParaRPr lang="en-US" altLang="zh-CN" dirty="0">
              <a:solidFill>
                <a:schemeClr val="tx1"/>
              </a:solidFill>
              <a:latin typeface="Weibei SC" panose="03000800000000000000" pitchFamily="66" charset="-128"/>
              <a:ea typeface="Weibei SC" panose="03000800000000000000" pitchFamily="66" charset="-128"/>
            </a:endParaRPr>
          </a:p>
          <a:p>
            <a:pPr algn="ctr"/>
            <a:endParaRPr lang="en-US" dirty="0">
              <a:solidFill>
                <a:schemeClr val="tx1"/>
              </a:solidFill>
              <a:latin typeface="Weibei SC" panose="03000800000000000000" pitchFamily="66" charset="-128"/>
              <a:ea typeface="Weibei SC" panose="03000800000000000000" pitchFamily="66" charset="-128"/>
            </a:endParaRPr>
          </a:p>
          <a:p>
            <a:pPr algn="ctr"/>
            <a:r>
              <a:rPr lang="en-US" dirty="0" err="1">
                <a:solidFill>
                  <a:schemeClr val="tx1"/>
                </a:solidFill>
                <a:latin typeface="Weibei SC" panose="03000800000000000000" pitchFamily="66" charset="-128"/>
                <a:ea typeface="Weibei SC" panose="03000800000000000000" pitchFamily="66" charset="-128"/>
              </a:rPr>
              <a:t>Vitalik</a:t>
            </a:r>
            <a:r>
              <a:rPr lang="en-US" dirty="0">
                <a:solidFill>
                  <a:schemeClr val="tx1"/>
                </a:solidFill>
                <a:latin typeface="Weibei SC" panose="03000800000000000000" pitchFamily="66" charset="-128"/>
                <a:ea typeface="Weibei SC" panose="03000800000000000000" pitchFamily="66" charset="-128"/>
              </a:rPr>
              <a:t> </a:t>
            </a:r>
            <a:r>
              <a:rPr lang="en-US" dirty="0" err="1">
                <a:solidFill>
                  <a:schemeClr val="tx1"/>
                </a:solidFill>
                <a:latin typeface="Weibei SC" panose="03000800000000000000" pitchFamily="66" charset="-128"/>
                <a:ea typeface="Weibei SC" panose="03000800000000000000" pitchFamily="66" charset="-128"/>
              </a:rPr>
              <a:t>Buterin</a:t>
            </a:r>
            <a:endParaRPr lang="en-US" dirty="0">
              <a:solidFill>
                <a:schemeClr val="tx1"/>
              </a:solidFill>
              <a:latin typeface="Weibei SC" panose="03000800000000000000" pitchFamily="66" charset="-128"/>
              <a:ea typeface="Weibei SC" panose="03000800000000000000" pitchFamily="66" charset="-128"/>
            </a:endParaRPr>
          </a:p>
        </p:txBody>
      </p:sp>
      <p:sp>
        <p:nvSpPr>
          <p:cNvPr id="25" name="Rectangle 24">
            <a:extLst>
              <a:ext uri="{FF2B5EF4-FFF2-40B4-BE49-F238E27FC236}">
                <a16:creationId xmlns:a16="http://schemas.microsoft.com/office/drawing/2014/main" id="{34A2966C-99F8-6342-B2F2-72BF5500C60F}"/>
              </a:ext>
            </a:extLst>
          </p:cNvPr>
          <p:cNvSpPr/>
          <p:nvPr/>
        </p:nvSpPr>
        <p:spPr>
          <a:xfrm>
            <a:off x="10442275" y="4943415"/>
            <a:ext cx="1179945" cy="1349804"/>
          </a:xfrm>
          <a:prstGeom prst="rect">
            <a:avLst/>
          </a:prstGeom>
          <a:solidFill>
            <a:schemeClr val="bg1"/>
          </a:solidFill>
          <a:ln>
            <a:noFill/>
          </a:ln>
          <a:effectLst>
            <a:outerShdw dist="23000" sx="1000" sy="1000"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latin typeface="Weibei SC" panose="03000800000000000000" pitchFamily="66" charset="-128"/>
                <a:ea typeface="Weibei SC" panose="03000800000000000000" pitchFamily="66" charset="-128"/>
              </a:rPr>
              <a:t>牛顿项目白皮书</a:t>
            </a:r>
            <a:endParaRPr lang="en-US" altLang="zh-CN" dirty="0">
              <a:solidFill>
                <a:schemeClr val="tx1"/>
              </a:solidFill>
              <a:latin typeface="Weibei SC" panose="03000800000000000000" pitchFamily="66" charset="-128"/>
              <a:ea typeface="Weibei SC" panose="03000800000000000000" pitchFamily="66" charset="-128"/>
            </a:endParaRPr>
          </a:p>
          <a:p>
            <a:pPr algn="ctr"/>
            <a:r>
              <a:rPr lang="zh-CN" altLang="en-US" dirty="0">
                <a:solidFill>
                  <a:schemeClr val="tx1"/>
                </a:solidFill>
                <a:latin typeface="Weibei SC" panose="03000800000000000000" pitchFamily="66" charset="-128"/>
                <a:ea typeface="Weibei SC" panose="03000800000000000000" pitchFamily="66" charset="-128"/>
              </a:rPr>
              <a:t>徐继哲</a:t>
            </a:r>
            <a:endParaRPr lang="en-US" dirty="0">
              <a:solidFill>
                <a:schemeClr val="tx1"/>
              </a:solidFill>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1704891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052" y="-14315"/>
            <a:ext cx="11319164" cy="1143000"/>
          </a:xfrm>
        </p:spPr>
        <p:txBody>
          <a:bodyPr>
            <a:noAutofit/>
          </a:bodyPr>
          <a:lstStyle/>
          <a:p>
            <a:pPr>
              <a:lnSpc>
                <a:spcPct val="150000"/>
              </a:lnSpc>
            </a:pPr>
            <a:r>
              <a:rPr lang="zh-CN" altLang="en-US" spc="3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rPr>
              <a:t>平衡积分卡：利益相关方之间的动态平衡</a:t>
            </a:r>
            <a:endParaRPr lang="en-US" spc="300" dirty="0">
              <a:solidFill>
                <a:schemeClr val="tx1"/>
              </a:solidFill>
              <a:uFillTx/>
              <a:latin typeface="华文新魏" panose="02010800040101010101" pitchFamily="2" charset="-122"/>
              <a:ea typeface="华文新魏" panose="02010800040101010101" pitchFamily="2" charset="-122"/>
              <a:cs typeface="华文新魏" panose="02010800040101010101" pitchFamily="2" charset="-122"/>
            </a:endParaRPr>
          </a:p>
        </p:txBody>
      </p:sp>
      <p:pic>
        <p:nvPicPr>
          <p:cNvPr id="1030" name="Picture 6" descr="Image result for Translating Strategy to Action: Balanced Scorecard">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83969" y="1417638"/>
            <a:ext cx="1916692" cy="29070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63655" y="6071155"/>
            <a:ext cx="7175939" cy="369332"/>
          </a:xfrm>
          <a:prstGeom prst="rect">
            <a:avLst/>
          </a:prstGeom>
          <a:noFill/>
        </p:spPr>
        <p:txBody>
          <a:bodyPr wrap="none" rtlCol="0">
            <a:spAutoFit/>
          </a:bodyPr>
          <a:lstStyle/>
          <a:p>
            <a:r>
              <a:rPr lang="en-US" dirty="0">
                <a:solidFill>
                  <a:schemeClr val="tx1"/>
                </a:solidFill>
              </a:rPr>
              <a:t>https://</a:t>
            </a:r>
            <a:r>
              <a:rPr lang="en-US" dirty="0" err="1">
                <a:solidFill>
                  <a:schemeClr val="tx1"/>
                </a:solidFill>
              </a:rPr>
              <a:t>maaw.info</a:t>
            </a:r>
            <a:r>
              <a:rPr lang="en-US" dirty="0">
                <a:solidFill>
                  <a:schemeClr val="tx1"/>
                </a:solidFill>
              </a:rPr>
              <a:t>/</a:t>
            </a:r>
            <a:r>
              <a:rPr lang="en-US" dirty="0" err="1">
                <a:solidFill>
                  <a:schemeClr val="tx1"/>
                </a:solidFill>
              </a:rPr>
              <a:t>ArticleSummaries</a:t>
            </a:r>
            <a:r>
              <a:rPr lang="en-US" dirty="0">
                <a:solidFill>
                  <a:schemeClr val="tx1"/>
                </a:solidFill>
              </a:rPr>
              <a:t>/ArtSumMartinsonsDavisonTse99.htm</a:t>
            </a:r>
          </a:p>
        </p:txBody>
      </p:sp>
      <p:pic>
        <p:nvPicPr>
          <p:cNvPr id="4098" name="Picture 2" descr="Relationships in the Balanced Scorecard"/>
          <p:cNvPicPr>
            <a:picLocks noChangeAspect="1" noChangeArrowheads="1"/>
          </p:cNvPicPr>
          <p:nvPr/>
        </p:nvPicPr>
        <p:blipFill>
          <a:blip r:embed="rId5"/>
          <a:srcRect/>
          <a:stretch>
            <a:fillRect/>
          </a:stretch>
        </p:blipFill>
        <p:spPr bwMode="auto">
          <a:xfrm>
            <a:off x="3881866" y="1429040"/>
            <a:ext cx="5540812" cy="42973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hlinkClick r:id="rId6"/>
          </p:cNvPr>
          <p:cNvPicPr>
            <a:picLocks noChangeAspect="1" noChangeArrowheads="1"/>
          </p:cNvPicPr>
          <p:nvPr/>
        </p:nvPicPr>
        <p:blipFill>
          <a:blip r:embed="rId7"/>
          <a:srcRect/>
          <a:stretch>
            <a:fillRect/>
          </a:stretch>
        </p:blipFill>
        <p:spPr bwMode="auto">
          <a:xfrm>
            <a:off x="294425" y="2280057"/>
            <a:ext cx="3432521" cy="2574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5211" y="5012922"/>
            <a:ext cx="3812540" cy="337185"/>
          </a:xfrm>
          <a:prstGeom prst="rect">
            <a:avLst/>
          </a:prstGeom>
          <a:noFill/>
        </p:spPr>
        <p:txBody>
          <a:bodyPr wrap="none" rtlCol="0">
            <a:spAutoFit/>
          </a:bodyPr>
          <a:lstStyle/>
          <a:p>
            <a:pPr algn="ctr"/>
            <a:r>
              <a:rPr lang="en-US" sz="1600" dirty="0">
                <a:solidFill>
                  <a:schemeClr val="tx1"/>
                </a:solidFill>
              </a:rPr>
              <a:t>https://</a:t>
            </a:r>
            <a:r>
              <a:rPr lang="en-US" sz="1600" dirty="0" err="1">
                <a:solidFill>
                  <a:schemeClr val="tx1"/>
                </a:solidFill>
              </a:rPr>
              <a:t>en.wikipedia.org</a:t>
            </a:r>
            <a:r>
              <a:rPr lang="en-US" sz="1600" dirty="0">
                <a:solidFill>
                  <a:schemeClr val="tx1"/>
                </a:solidFill>
              </a:rPr>
              <a:t>/wiki/</a:t>
            </a:r>
            <a:r>
              <a:rPr lang="en-US" sz="1600" dirty="0" err="1">
                <a:solidFill>
                  <a:schemeClr val="tx1"/>
                </a:solidFill>
              </a:rPr>
              <a:t>Strategy_map</a:t>
            </a:r>
          </a:p>
        </p:txBody>
      </p:sp>
      <p:sp>
        <p:nvSpPr>
          <p:cNvPr id="7" name="TextBox 6"/>
          <p:cNvSpPr txBox="1"/>
          <p:nvPr/>
        </p:nvSpPr>
        <p:spPr>
          <a:xfrm>
            <a:off x="451124" y="1405803"/>
            <a:ext cx="3119120" cy="922020"/>
          </a:xfrm>
          <a:prstGeom prst="rect">
            <a:avLst/>
          </a:prstGeom>
          <a:noFill/>
        </p:spPr>
        <p:txBody>
          <a:bodyPr wrap="none" rtlCol="0">
            <a:spAutoFit/>
          </a:bodyPr>
          <a:lstStyle/>
          <a:p>
            <a:pPr algn="ctr">
              <a:lnSpc>
                <a:spcPct val="150000"/>
              </a:lnSpc>
            </a:pPr>
            <a:r>
              <a:rPr lang="en-US" sz="3600" spc="300" dirty="0">
                <a:solidFill>
                  <a:schemeClr val="tx1"/>
                </a:solidFill>
                <a:uFillTx/>
              </a:rPr>
              <a:t>Strategy Map</a:t>
            </a:r>
          </a:p>
        </p:txBody>
      </p:sp>
    </p:spTree>
    <p:extLst>
      <p:ext uri="{BB962C8B-B14F-4D97-AF65-F5344CB8AC3E}">
        <p14:creationId xmlns:p14="http://schemas.microsoft.com/office/powerpoint/2010/main" val="1799033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34731-A7F1-2440-A68F-7F514539A8F9}"/>
              </a:ext>
            </a:extLst>
          </p:cNvPr>
          <p:cNvSpPr>
            <a:spLocks noGrp="1"/>
          </p:cNvSpPr>
          <p:nvPr>
            <p:ph type="ctrTitle"/>
          </p:nvPr>
        </p:nvSpPr>
        <p:spPr/>
        <p:txBody>
          <a:bodyPr/>
          <a:lstStyle/>
          <a:p>
            <a:r>
              <a:rPr lang="en-US" dirty="0"/>
              <a:t>Logic Model Explained</a:t>
            </a:r>
          </a:p>
        </p:txBody>
      </p:sp>
      <p:sp>
        <p:nvSpPr>
          <p:cNvPr id="3" name="Subtitle 2">
            <a:extLst>
              <a:ext uri="{FF2B5EF4-FFF2-40B4-BE49-F238E27FC236}">
                <a16:creationId xmlns:a16="http://schemas.microsoft.com/office/drawing/2014/main" id="{9A3C706B-BC9A-FF4E-AE9B-52908ADBA590}"/>
              </a:ext>
            </a:extLst>
          </p:cNvPr>
          <p:cNvSpPr>
            <a:spLocks noGrp="1"/>
          </p:cNvSpPr>
          <p:nvPr>
            <p:ph type="subTitle" idx="1"/>
          </p:nvPr>
        </p:nvSpPr>
        <p:spPr/>
        <p:txBody>
          <a:bodyPr/>
          <a:lstStyle/>
          <a:p>
            <a:r>
              <a:rPr lang="en-US" dirty="0"/>
              <a:t>Ben Koo</a:t>
            </a:r>
          </a:p>
          <a:p>
            <a:r>
              <a:rPr lang="en-US" dirty="0"/>
              <a:t>koo0905@gmail.com</a:t>
            </a:r>
          </a:p>
        </p:txBody>
      </p:sp>
    </p:spTree>
    <p:extLst>
      <p:ext uri="{BB962C8B-B14F-4D97-AF65-F5344CB8AC3E}">
        <p14:creationId xmlns:p14="http://schemas.microsoft.com/office/powerpoint/2010/main" val="1417031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5929" y="1034911"/>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7948850" y="3487621"/>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flipH="1">
            <a:off x="4308871" y="3367369"/>
            <a:ext cx="3483767"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flipH="1">
            <a:off x="779863" y="3487621"/>
            <a:ext cx="348376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663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F03717-DCD1-6A4B-859D-BADEAE34AD4B}"/>
              </a:ext>
            </a:extLst>
          </p:cNvPr>
          <p:cNvPicPr>
            <a:picLocks noChangeAspect="1"/>
          </p:cNvPicPr>
          <p:nvPr/>
        </p:nvPicPr>
        <p:blipFill>
          <a:blip r:embed="rId3"/>
          <a:stretch>
            <a:fillRect/>
          </a:stretch>
        </p:blipFill>
        <p:spPr>
          <a:xfrm>
            <a:off x="464196" y="3238109"/>
            <a:ext cx="5631804" cy="2971575"/>
          </a:xfrm>
          <a:prstGeom prst="rect">
            <a:avLst/>
          </a:prstGeom>
        </p:spPr>
      </p:pic>
      <p:sp>
        <p:nvSpPr>
          <p:cNvPr id="3" name="TextBox 2">
            <a:extLst>
              <a:ext uri="{FF2B5EF4-FFF2-40B4-BE49-F238E27FC236}">
                <a16:creationId xmlns:a16="http://schemas.microsoft.com/office/drawing/2014/main" id="{E9634449-3069-B847-8A73-58A93E691561}"/>
              </a:ext>
            </a:extLst>
          </p:cNvPr>
          <p:cNvSpPr txBox="1"/>
          <p:nvPr/>
        </p:nvSpPr>
        <p:spPr>
          <a:xfrm>
            <a:off x="3280098" y="6209684"/>
            <a:ext cx="8285281" cy="369332"/>
          </a:xfrm>
          <a:prstGeom prst="rect">
            <a:avLst/>
          </a:prstGeom>
          <a:noFill/>
        </p:spPr>
        <p:txBody>
          <a:bodyPr wrap="none" rtlCol="0">
            <a:spAutoFit/>
          </a:bodyPr>
          <a:lstStyle/>
          <a:p>
            <a:r>
              <a:rPr lang="en-US" dirty="0">
                <a:hlinkClick r:id="rId4"/>
              </a:rPr>
              <a:t>http://toyhouse.wiki:81/</a:t>
            </a:r>
            <a:r>
              <a:rPr lang="en-US" dirty="0" err="1">
                <a:hlinkClick r:id="rId4"/>
              </a:rPr>
              <a:t>index.php</a:t>
            </a:r>
            <a:r>
              <a:rPr lang="en-US" dirty="0">
                <a:hlinkClick r:id="rId4"/>
              </a:rPr>
              <a:t>/</a:t>
            </a:r>
            <a:r>
              <a:rPr lang="zh-CN" altLang="en-US" dirty="0">
                <a:hlinkClick r:id="rId4"/>
              </a:rPr>
              <a:t>顧學雍：</a:t>
            </a:r>
            <a:r>
              <a:rPr lang="en-US" dirty="0">
                <a:hlinkClick r:id="rId4"/>
              </a:rPr>
              <a:t>GIS_2020_Weekly_Learning_Report</a:t>
            </a:r>
            <a:endParaRPr lang="en-CN" dirty="0"/>
          </a:p>
        </p:txBody>
      </p:sp>
      <p:sp>
        <p:nvSpPr>
          <p:cNvPr id="21" name="Title 1">
            <a:extLst>
              <a:ext uri="{FF2B5EF4-FFF2-40B4-BE49-F238E27FC236}">
                <a16:creationId xmlns:a16="http://schemas.microsoft.com/office/drawing/2014/main" id="{73D124E0-8B19-D84D-A919-5552F25BDA32}"/>
              </a:ext>
            </a:extLst>
          </p:cNvPr>
          <p:cNvSpPr txBox="1">
            <a:spLocks/>
          </p:cNvSpPr>
          <p:nvPr/>
        </p:nvSpPr>
        <p:spPr>
          <a:xfrm>
            <a:off x="326609" y="10957"/>
            <a:ext cx="11407514"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50000"/>
              </a:lnSpc>
            </a:pPr>
            <a:r>
              <a:rPr lang="en-US" altLang="zh-CN" spc="300" dirty="0" err="1">
                <a:latin typeface="华文新魏" panose="02010800040101010101" pitchFamily="2" charset="-122"/>
                <a:ea typeface="华文新魏" panose="02010800040101010101" pitchFamily="2" charset="-122"/>
              </a:rPr>
              <a:t>LogicModel</a:t>
            </a:r>
            <a:r>
              <a:rPr lang="en-US" altLang="zh-CN" spc="300" dirty="0">
                <a:latin typeface="华文新魏" panose="02010800040101010101" pitchFamily="2" charset="-122"/>
                <a:ea typeface="华文新魏" panose="02010800040101010101" pitchFamily="2" charset="-122"/>
              </a:rPr>
              <a:t> Template on </a:t>
            </a:r>
            <a:r>
              <a:rPr lang="en-US" altLang="zh-CN" spc="300" dirty="0" err="1">
                <a:latin typeface="华文新魏" panose="02010800040101010101" pitchFamily="2" charset="-122"/>
                <a:ea typeface="华文新魏" panose="02010800040101010101" pitchFamily="2" charset="-122"/>
              </a:rPr>
              <a:t>MediaWiki</a:t>
            </a:r>
            <a:endParaRPr lang="en-US" altLang="en-US" spc="300" dirty="0">
              <a:latin typeface="华文新魏" panose="02010800040101010101" pitchFamily="2" charset="-122"/>
              <a:ea typeface="华文新魏" panose="02010800040101010101" pitchFamily="2" charset="-122"/>
            </a:endParaRPr>
          </a:p>
        </p:txBody>
      </p:sp>
      <p:pic>
        <p:nvPicPr>
          <p:cNvPr id="6" name="Picture 5">
            <a:hlinkClick r:id="rId4"/>
            <a:extLst>
              <a:ext uri="{FF2B5EF4-FFF2-40B4-BE49-F238E27FC236}">
                <a16:creationId xmlns:a16="http://schemas.microsoft.com/office/drawing/2014/main" id="{9D6C3CBC-DC05-2944-89E6-411065AADCB4}"/>
              </a:ext>
            </a:extLst>
          </p:cNvPr>
          <p:cNvPicPr>
            <a:picLocks noChangeAspect="1"/>
          </p:cNvPicPr>
          <p:nvPr/>
        </p:nvPicPr>
        <p:blipFill>
          <a:blip r:embed="rId5"/>
          <a:stretch>
            <a:fillRect/>
          </a:stretch>
        </p:blipFill>
        <p:spPr>
          <a:xfrm>
            <a:off x="2612571" y="1184856"/>
            <a:ext cx="8285281" cy="4644163"/>
          </a:xfrm>
          <a:prstGeom prst="rect">
            <a:avLst/>
          </a:prstGeom>
        </p:spPr>
      </p:pic>
    </p:spTree>
    <p:extLst>
      <p:ext uri="{BB962C8B-B14F-4D97-AF65-F5344CB8AC3E}">
        <p14:creationId xmlns:p14="http://schemas.microsoft.com/office/powerpoint/2010/main" val="2888214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750A-6CB8-704A-AF19-F1C4BD198A27}"/>
              </a:ext>
            </a:extLst>
          </p:cNvPr>
          <p:cNvSpPr>
            <a:spLocks noGrp="1"/>
          </p:cNvSpPr>
          <p:nvPr>
            <p:ph type="title"/>
          </p:nvPr>
        </p:nvSpPr>
        <p:spPr/>
        <p:txBody>
          <a:bodyPr>
            <a:normAutofit/>
          </a:bodyPr>
          <a:lstStyle/>
          <a:p>
            <a:r>
              <a:rPr lang="en-CN" dirty="0"/>
              <a:t>Governance at a Global Scale</a:t>
            </a:r>
          </a:p>
        </p:txBody>
      </p:sp>
      <p:pic>
        <p:nvPicPr>
          <p:cNvPr id="4" name="Picture 3">
            <a:extLst>
              <a:ext uri="{FF2B5EF4-FFF2-40B4-BE49-F238E27FC236}">
                <a16:creationId xmlns:a16="http://schemas.microsoft.com/office/drawing/2014/main" id="{437AB1D3-D00E-BD42-B523-B8AED03E2E5C}"/>
              </a:ext>
            </a:extLst>
          </p:cNvPr>
          <p:cNvPicPr>
            <a:picLocks noChangeAspect="1"/>
          </p:cNvPicPr>
          <p:nvPr/>
        </p:nvPicPr>
        <p:blipFill>
          <a:blip r:embed="rId2"/>
          <a:stretch>
            <a:fillRect/>
          </a:stretch>
        </p:blipFill>
        <p:spPr>
          <a:xfrm>
            <a:off x="1439779" y="1579953"/>
            <a:ext cx="9312442" cy="5003409"/>
          </a:xfrm>
          <a:prstGeom prst="rect">
            <a:avLst/>
          </a:prstGeom>
        </p:spPr>
      </p:pic>
      <p:pic>
        <p:nvPicPr>
          <p:cNvPr id="5" name="Picture 4">
            <a:extLst>
              <a:ext uri="{FF2B5EF4-FFF2-40B4-BE49-F238E27FC236}">
                <a16:creationId xmlns:a16="http://schemas.microsoft.com/office/drawing/2014/main" id="{AA79CB59-D9CC-004A-8607-1DADD415D163}"/>
              </a:ext>
            </a:extLst>
          </p:cNvPr>
          <p:cNvPicPr>
            <a:picLocks noChangeAspect="1"/>
          </p:cNvPicPr>
          <p:nvPr/>
        </p:nvPicPr>
        <p:blipFill>
          <a:blip r:embed="rId3"/>
          <a:stretch>
            <a:fillRect/>
          </a:stretch>
        </p:blipFill>
        <p:spPr>
          <a:xfrm>
            <a:off x="8598569" y="3828243"/>
            <a:ext cx="1449804" cy="144980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C5885A57-CC43-3E42-810C-DF6FC8E2A552}"/>
              </a:ext>
            </a:extLst>
          </p:cNvPr>
          <p:cNvSpPr txBox="1"/>
          <p:nvPr/>
        </p:nvSpPr>
        <p:spPr>
          <a:xfrm>
            <a:off x="8493756" y="5440362"/>
            <a:ext cx="1659429" cy="646331"/>
          </a:xfrm>
          <a:prstGeom prst="rect">
            <a:avLst/>
          </a:prstGeom>
          <a:noFill/>
        </p:spPr>
        <p:txBody>
          <a:bodyPr wrap="none" rtlCol="0">
            <a:spAutoFit/>
          </a:bodyPr>
          <a:lstStyle/>
          <a:p>
            <a:pPr algn="ctr"/>
            <a:r>
              <a:rPr lang="en-CN" dirty="0">
                <a:solidFill>
                  <a:srgbClr val="FF0000"/>
                </a:solidFill>
              </a:rPr>
              <a:t>CEO of wbcsd</a:t>
            </a:r>
          </a:p>
          <a:p>
            <a:pPr algn="ctr"/>
            <a:r>
              <a:rPr lang="en-CN" dirty="0">
                <a:solidFill>
                  <a:srgbClr val="FF0000"/>
                </a:solidFill>
              </a:rPr>
              <a:t>Peter Bakker</a:t>
            </a:r>
          </a:p>
        </p:txBody>
      </p:sp>
    </p:spTree>
    <p:extLst>
      <p:ext uri="{BB962C8B-B14F-4D97-AF65-F5344CB8AC3E}">
        <p14:creationId xmlns:p14="http://schemas.microsoft.com/office/powerpoint/2010/main" val="84826426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689236" y="155405"/>
            <a:ext cx="10269084" cy="6613963"/>
            <a:chOff x="1689236" y="155405"/>
            <a:chExt cx="8658545" cy="6613963"/>
          </a:xfrm>
        </p:grpSpPr>
        <p:grpSp>
          <p:nvGrpSpPr>
            <p:cNvPr id="10" name="组合 9"/>
            <p:cNvGrpSpPr/>
            <p:nvPr/>
          </p:nvGrpSpPr>
          <p:grpSpPr>
            <a:xfrm>
              <a:off x="1791948" y="1677450"/>
              <a:ext cx="8453120" cy="4346802"/>
              <a:chOff x="1788160" y="1716959"/>
              <a:chExt cx="8453120" cy="4346802"/>
            </a:xfrm>
          </p:grpSpPr>
          <p:grpSp>
            <p:nvGrpSpPr>
              <p:cNvPr id="7" name="组合 6"/>
              <p:cNvGrpSpPr/>
              <p:nvPr/>
            </p:nvGrpSpPr>
            <p:grpSpPr>
              <a:xfrm>
                <a:off x="1788160" y="1717895"/>
                <a:ext cx="8453120" cy="4345866"/>
                <a:chOff x="1788160" y="1717895"/>
                <a:chExt cx="8204778" cy="4345866"/>
              </a:xfrm>
            </p:grpSpPr>
            <p:sp>
              <p:nvSpPr>
                <p:cNvPr id="26" name="矩形 25"/>
                <p:cNvSpPr/>
                <p:nvPr/>
              </p:nvSpPr>
              <p:spPr>
                <a:xfrm>
                  <a:off x="7950778"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矩形 24"/>
                <p:cNvSpPr/>
                <p:nvPr/>
              </p:nvSpPr>
              <p:spPr>
                <a:xfrm>
                  <a:off x="5890549" y="1726132"/>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矩形 23"/>
                <p:cNvSpPr/>
                <p:nvPr/>
              </p:nvSpPr>
              <p:spPr>
                <a:xfrm>
                  <a:off x="3848389" y="1717895"/>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6" name="矩形 5"/>
                <p:cNvSpPr/>
                <p:nvPr/>
              </p:nvSpPr>
              <p:spPr>
                <a:xfrm>
                  <a:off x="1788160" y="1717896"/>
                  <a:ext cx="2042160" cy="4337629"/>
                </a:xfrm>
                <a:prstGeom prst="rect">
                  <a:avLst/>
                </a:prstGeom>
                <a:noFill/>
                <a:ln w="76200">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9" name="直角三角形 8"/>
              <p:cNvSpPr/>
              <p:nvPr/>
            </p:nvSpPr>
            <p:spPr>
              <a:xfrm rot="5400000" flipV="1">
                <a:off x="3377225"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7" name="直角三角形 26"/>
              <p:cNvSpPr/>
              <p:nvPr/>
            </p:nvSpPr>
            <p:spPr>
              <a:xfrm rot="5400000" flipV="1">
                <a:off x="5522592"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8" name="直角三角形 27"/>
              <p:cNvSpPr/>
              <p:nvPr/>
            </p:nvSpPr>
            <p:spPr>
              <a:xfrm rot="5400000" flipV="1">
                <a:off x="7591307" y="1726132"/>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9" name="直角三角形 28"/>
              <p:cNvSpPr/>
              <p:nvPr/>
            </p:nvSpPr>
            <p:spPr>
              <a:xfrm rot="5400000" flipV="1">
                <a:off x="9726373" y="1716959"/>
                <a:ext cx="487945" cy="487945"/>
              </a:xfrm>
              <a:prstGeom prst="rtTriangle">
                <a:avLst/>
              </a:prstGeom>
              <a:solidFill>
                <a:srgbClr val="F6BB00"/>
              </a:solidFill>
              <a:ln>
                <a:solidFill>
                  <a:srgbClr val="F6B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8" name="Rounded Rectangle 7"/>
            <p:cNvSpPr/>
            <p:nvPr/>
          </p:nvSpPr>
          <p:spPr>
            <a:xfrm>
              <a:off x="1689236" y="954608"/>
              <a:ext cx="8658544"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dirty="0">
                <a:solidFill>
                  <a:schemeClr val="bg2">
                    <a:lumMod val="25000"/>
                  </a:schemeClr>
                </a:solidFill>
                <a:latin typeface="+mn-ea"/>
                <a:cs typeface="黑体"/>
              </a:endParaRPr>
            </a:p>
          </p:txBody>
        </p:sp>
        <p:sp>
          <p:nvSpPr>
            <p:cNvPr id="4" name="Rounded Rectangle 3"/>
            <p:cNvSpPr/>
            <p:nvPr/>
          </p:nvSpPr>
          <p:spPr>
            <a:xfrm>
              <a:off x="1689236" y="155405"/>
              <a:ext cx="8658544" cy="713843"/>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solidFill>
                  <a:schemeClr val="bg2">
                    <a:lumMod val="25000"/>
                  </a:schemeClr>
                </a:solidFill>
                <a:latin typeface="+mn-ea"/>
                <a:cs typeface="黑体"/>
              </a:endParaRPr>
            </a:p>
          </p:txBody>
        </p:sp>
        <p:sp>
          <p:nvSpPr>
            <p:cNvPr id="16" name="Rounded Rectangle 15"/>
            <p:cNvSpPr/>
            <p:nvPr/>
          </p:nvSpPr>
          <p:spPr>
            <a:xfrm>
              <a:off x="1689236" y="6083204"/>
              <a:ext cx="8658545" cy="686164"/>
            </a:xfrm>
            <a:prstGeom prst="roundRect">
              <a:avLst/>
            </a:prstGeom>
            <a:no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800" dirty="0">
                <a:solidFill>
                  <a:schemeClr val="bg2">
                    <a:lumMod val="25000"/>
                  </a:schemeClr>
                </a:solidFill>
                <a:latin typeface="+mn-ea"/>
                <a:cs typeface="黑体"/>
              </a:endParaRPr>
            </a:p>
          </p:txBody>
        </p:sp>
        <p:sp>
          <p:nvSpPr>
            <p:cNvPr id="18" name="Rounded Rectangle 7"/>
            <p:cNvSpPr/>
            <p:nvPr/>
          </p:nvSpPr>
          <p:spPr>
            <a:xfrm>
              <a:off x="1689236" y="946372"/>
              <a:ext cx="83726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STHupo" charset="-122"/>
                  <a:ea typeface="STHupo" charset="-122"/>
                  <a:cs typeface="STHupo" charset="-122"/>
                </a:rPr>
                <a:t>Goal</a:t>
              </a:r>
              <a:endParaRPr lang="en-US" sz="2800" dirty="0">
                <a:solidFill>
                  <a:schemeClr val="bg1"/>
                </a:solidFill>
                <a:latin typeface="STHupo" charset="-122"/>
                <a:ea typeface="STHupo" charset="-122"/>
                <a:cs typeface="STHupo" charset="-122"/>
              </a:endParaRPr>
            </a:p>
          </p:txBody>
        </p:sp>
        <p:sp>
          <p:nvSpPr>
            <p:cNvPr id="19" name="Rounded Rectangle 7"/>
            <p:cNvSpPr/>
            <p:nvPr/>
          </p:nvSpPr>
          <p:spPr>
            <a:xfrm>
              <a:off x="1689236" y="155405"/>
              <a:ext cx="837267"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bg1"/>
                  </a:solidFill>
                  <a:latin typeface="STHupo" charset="-122"/>
                  <a:ea typeface="STHupo" charset="-122"/>
                  <a:cs typeface="STHupo" charset="-122"/>
                </a:rPr>
                <a:t>Context</a:t>
              </a:r>
              <a:endParaRPr lang="en-US" sz="1600" dirty="0">
                <a:solidFill>
                  <a:schemeClr val="bg1"/>
                </a:solidFill>
                <a:latin typeface="STHupo" charset="-122"/>
                <a:ea typeface="STHupo" charset="-122"/>
                <a:cs typeface="STHupo" charset="-122"/>
              </a:endParaRPr>
            </a:p>
          </p:txBody>
        </p:sp>
        <p:sp>
          <p:nvSpPr>
            <p:cNvPr id="22" name="Rounded Rectangle 7"/>
            <p:cNvSpPr/>
            <p:nvPr/>
          </p:nvSpPr>
          <p:spPr>
            <a:xfrm>
              <a:off x="1712908" y="6083204"/>
              <a:ext cx="1438955" cy="686164"/>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dirty="0">
                  <a:solidFill>
                    <a:schemeClr val="bg1"/>
                  </a:solidFill>
                  <a:latin typeface="STHupo" charset="-122"/>
                  <a:ea typeface="STHupo" charset="-122"/>
                  <a:cs typeface="STHupo" charset="-122"/>
                </a:rPr>
                <a:t>External Factors</a:t>
              </a:r>
              <a:endParaRPr lang="en-US" sz="2000" dirty="0">
                <a:solidFill>
                  <a:schemeClr val="bg1"/>
                </a:solidFill>
                <a:latin typeface="STHupo" charset="-122"/>
                <a:ea typeface="STHupo" charset="-122"/>
                <a:cs typeface="STHupo" charset="-122"/>
              </a:endParaRPr>
            </a:p>
          </p:txBody>
        </p:sp>
      </p:grpSp>
      <p:grpSp>
        <p:nvGrpSpPr>
          <p:cNvPr id="49" name="组合 48"/>
          <p:cNvGrpSpPr/>
          <p:nvPr/>
        </p:nvGrpSpPr>
        <p:grpSpPr>
          <a:xfrm>
            <a:off x="-80966" y="-19050"/>
            <a:ext cx="1443043" cy="6877051"/>
            <a:chOff x="-80966" y="-19050"/>
            <a:chExt cx="1443043" cy="6877051"/>
          </a:xfrm>
        </p:grpSpPr>
        <p:sp>
          <p:nvSpPr>
            <p:cNvPr id="50" name="任意多边形 49"/>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1" name="任意多边形 50"/>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cxnSp>
          <p:nvCxnSpPr>
            <p:cNvPr id="52" name="直接连接符 51"/>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80764" y="1176103"/>
            <a:ext cx="492443" cy="4881574"/>
          </a:xfrm>
          <a:prstGeom prst="rect">
            <a:avLst/>
          </a:prstGeom>
          <a:noFill/>
        </p:spPr>
        <p:txBody>
          <a:bodyPr vert="eaVert" wrap="square" rtlCol="0">
            <a:spAutoFit/>
          </a:bodyPr>
          <a:lstStyle/>
          <a:p>
            <a:pPr algn="ctr"/>
            <a:r>
              <a:rPr lang="en-US" altLang="zh-CN" sz="2000" dirty="0">
                <a:solidFill>
                  <a:schemeClr val="bg1"/>
                </a:solidFill>
                <a:latin typeface="+mn-ea"/>
              </a:rPr>
              <a:t>Logic Model: The Contract of your work</a:t>
            </a:r>
            <a:endParaRPr lang="zh-CN" altLang="en-US" sz="2000" dirty="0">
              <a:solidFill>
                <a:schemeClr val="bg1"/>
              </a:solidFill>
              <a:latin typeface="+mn-ea"/>
            </a:endParaRPr>
          </a:p>
        </p:txBody>
      </p:sp>
      <p:sp>
        <p:nvSpPr>
          <p:cNvPr id="31" name="Rectangle 11"/>
          <p:cNvSpPr/>
          <p:nvPr/>
        </p:nvSpPr>
        <p:spPr>
          <a:xfrm>
            <a:off x="9429977" y="2455304"/>
            <a:ext cx="2402944" cy="3647152"/>
          </a:xfrm>
          <a:prstGeom prst="rect">
            <a:avLst/>
          </a:prstGeom>
        </p:spPr>
        <p:txBody>
          <a:bodyPr wrap="square">
            <a:spAutoFit/>
          </a:bodyPr>
          <a:lstStyle/>
          <a:p>
            <a:pPr marL="285750" lvl="1"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Initial “Logic Model”</a:t>
            </a:r>
          </a:p>
          <a:p>
            <a:pPr marL="285750" lvl="1"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A constitution for the project/organization</a:t>
            </a:r>
          </a:p>
          <a:p>
            <a:pPr marL="742950" lvl="2"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Participation Model</a:t>
            </a:r>
          </a:p>
          <a:p>
            <a:pPr marL="742950" lvl="2"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Responsibilities</a:t>
            </a:r>
          </a:p>
          <a:p>
            <a:pPr marL="742950" lvl="2"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Amendment Process</a:t>
            </a:r>
          </a:p>
          <a:p>
            <a:pPr marL="285750" lvl="1"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Infrastructures, equipment, communication bandwidth</a:t>
            </a:r>
          </a:p>
          <a:p>
            <a:pPr marL="285750" lvl="1"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Budget</a:t>
            </a:r>
          </a:p>
          <a:p>
            <a:pPr marL="285750" lvl="1" indent="-285750">
              <a:lnSpc>
                <a:spcPct val="15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Data and Computational Resources</a:t>
            </a:r>
          </a:p>
        </p:txBody>
      </p:sp>
      <p:sp>
        <p:nvSpPr>
          <p:cNvPr id="34" name="TextBox 12"/>
          <p:cNvSpPr txBox="1"/>
          <p:nvPr/>
        </p:nvSpPr>
        <p:spPr>
          <a:xfrm>
            <a:off x="6906259" y="2457465"/>
            <a:ext cx="2366066" cy="3970318"/>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A list of essential activities in the project or organization</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Schedule and priorities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While activities are taking place, state how and what process data can be captured for future analysis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Intermediate Review Meeting with the sponsoring advisors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Interactions with the target service/product audience</a:t>
            </a:r>
          </a:p>
          <a:p>
            <a:pPr marL="742950" lvl="1"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Online and offline interaction activities</a:t>
            </a:r>
          </a:p>
          <a:p>
            <a:pPr marL="285750" indent="-285750">
              <a:lnSpc>
                <a:spcPct val="120000"/>
              </a:lnSpc>
              <a:buFont typeface="Arial" panose="020B0604020202020204" pitchFamily="34" charset="0"/>
              <a:buChar char="•"/>
            </a:pPr>
            <a:endParaRPr lang="en-US" altLang="zh-CN" sz="1400" dirty="0">
              <a:latin typeface="Abadi MT Condensed Light" charset="0"/>
              <a:ea typeface="Abadi MT Condensed Light" charset="0"/>
              <a:cs typeface="Abadi MT Condensed Light" charset="0"/>
            </a:endParaRPr>
          </a:p>
          <a:p>
            <a:pPr marL="285750" indent="-285750">
              <a:lnSpc>
                <a:spcPct val="120000"/>
              </a:lnSpc>
              <a:buFont typeface="Arial" panose="020B0604020202020204" pitchFamily="34" charset="0"/>
              <a:buChar char="•"/>
            </a:pPr>
            <a:endParaRPr lang="en-US" altLang="zh-CN" sz="1400" dirty="0">
              <a:latin typeface="Abadi MT Condensed Light" charset="0"/>
              <a:ea typeface="Abadi MT Condensed Light" charset="0"/>
              <a:cs typeface="Abadi MT Condensed Light" charset="0"/>
            </a:endParaRPr>
          </a:p>
        </p:txBody>
      </p:sp>
      <p:sp>
        <p:nvSpPr>
          <p:cNvPr id="35" name="TextBox 25"/>
          <p:cNvSpPr txBox="1"/>
          <p:nvPr/>
        </p:nvSpPr>
        <p:spPr>
          <a:xfrm>
            <a:off x="4300060" y="2374639"/>
            <a:ext cx="2616096" cy="371178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Specify the concrete information content or physical evidence as the measurable effects of the program’s activities</a:t>
            </a:r>
            <a:r>
              <a:rPr lang="zh-CN" altLang="en-US" sz="1400" dirty="0">
                <a:latin typeface="Abadi MT Condensed Light" charset="0"/>
                <a:ea typeface="Abadi MT Condensed Light" charset="0"/>
                <a:cs typeface="Abadi MT Condensed Light" charset="0"/>
              </a:rPr>
              <a:t>。</a:t>
            </a:r>
            <a:endParaRPr lang="en-US" altLang="zh-CN" sz="1400" dirty="0">
              <a:latin typeface="Abadi MT Condensed Light" charset="0"/>
              <a:ea typeface="Abadi MT Condensed Light" charset="0"/>
              <a:cs typeface="Abadi MT Condensed Light" charset="0"/>
            </a:endParaRP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Witness accounts, evidence of effects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Process data generated by participants of the program</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Measurable differences of capabilities, ideas, and other programs.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Project reports, Analysis Reports, Business Proposals, or other types of summative documentation</a:t>
            </a:r>
          </a:p>
        </p:txBody>
      </p:sp>
      <p:sp>
        <p:nvSpPr>
          <p:cNvPr id="36" name="TextBox 27"/>
          <p:cNvSpPr txBox="1"/>
          <p:nvPr/>
        </p:nvSpPr>
        <p:spPr>
          <a:xfrm>
            <a:off x="1833132" y="2383724"/>
            <a:ext cx="2463347" cy="3699090"/>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Offer the indicators and criteria for desirable outcomes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The indicators and criteria should be multi-faceted and complementary, so that they together ensure meaningful success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Descriptions of desirable outcome should be composed of qualitative and quantitative conditions</a:t>
            </a:r>
          </a:p>
          <a:p>
            <a:pPr marL="285750" indent="-285750">
              <a:lnSpc>
                <a:spcPct val="120000"/>
              </a:lnSpc>
              <a:buFont typeface="Arial" panose="020B0604020202020204" pitchFamily="34" charset="0"/>
              <a:buChar char="•"/>
            </a:pPr>
            <a:r>
              <a:rPr lang="en-US" altLang="zh-CN" sz="1400" dirty="0">
                <a:latin typeface="Abadi MT Condensed Light" charset="0"/>
                <a:ea typeface="Abadi MT Condensed Light" charset="0"/>
                <a:cs typeface="Abadi MT Condensed Light" charset="0"/>
              </a:rPr>
              <a:t>Outcome statements should form the basis for  OUTPUT (deliverables)</a:t>
            </a:r>
          </a:p>
        </p:txBody>
      </p:sp>
      <p:sp>
        <p:nvSpPr>
          <p:cNvPr id="37" name="TextBox 25"/>
          <p:cNvSpPr txBox="1"/>
          <p:nvPr/>
        </p:nvSpPr>
        <p:spPr>
          <a:xfrm>
            <a:off x="2705922" y="952138"/>
            <a:ext cx="9130579" cy="707886"/>
          </a:xfrm>
          <a:prstGeom prst="rect">
            <a:avLst/>
          </a:prstGeom>
          <a:noFill/>
        </p:spPr>
        <p:txBody>
          <a:bodyPr wrap="square" rtlCol="0">
            <a:spAutoFit/>
          </a:bodyPr>
          <a:lstStyle/>
          <a:p>
            <a:r>
              <a:rPr lang="en-US" altLang="zh-CN" sz="2000" dirty="0">
                <a:latin typeface="Abadi MT Condensed Extra Bold" charset="0"/>
                <a:ea typeface="Abadi MT Condensed Extra Bold" charset="0"/>
                <a:cs typeface="Abadi MT Condensed Extra Bold" charset="0"/>
              </a:rPr>
              <a:t>An </a:t>
            </a:r>
            <a:r>
              <a:rPr lang="en-US" altLang="zh-CN" sz="2000">
                <a:latin typeface="Abadi MT Condensed Extra Bold" charset="0"/>
                <a:ea typeface="Abadi MT Condensed Extra Bold" charset="0"/>
                <a:cs typeface="Abadi MT Condensed Extra Bold" charset="0"/>
              </a:rPr>
              <a:t>imperative statement </a:t>
            </a:r>
            <a:r>
              <a:rPr lang="en-US" altLang="zh-CN" sz="2000" dirty="0">
                <a:latin typeface="Abadi MT Condensed Extra Bold" charset="0"/>
                <a:ea typeface="Abadi MT Condensed Extra Bold" charset="0"/>
                <a:cs typeface="Abadi MT Condensed Extra Bold" charset="0"/>
              </a:rPr>
              <a:t>that clarify the objectives of planned actions or a proposed organization, given the situations presented in the Background section</a:t>
            </a:r>
          </a:p>
        </p:txBody>
      </p:sp>
      <p:sp>
        <p:nvSpPr>
          <p:cNvPr id="38" name="TextBox 25"/>
          <p:cNvSpPr txBox="1"/>
          <p:nvPr/>
        </p:nvSpPr>
        <p:spPr>
          <a:xfrm>
            <a:off x="2697229" y="224588"/>
            <a:ext cx="9139272" cy="707886"/>
          </a:xfrm>
          <a:prstGeom prst="rect">
            <a:avLst/>
          </a:prstGeom>
          <a:noFill/>
        </p:spPr>
        <p:txBody>
          <a:bodyPr wrap="square" rtlCol="0">
            <a:spAutoFit/>
          </a:bodyPr>
          <a:lstStyle/>
          <a:p>
            <a:r>
              <a:rPr lang="en-US" altLang="zh-CN" sz="2000" dirty="0">
                <a:latin typeface="Abadi MT Condensed Extra Bold" charset="0"/>
                <a:ea typeface="Abadi MT Condensed Extra Bold" charset="0"/>
                <a:cs typeface="Abadi MT Condensed Extra Bold" charset="0"/>
              </a:rPr>
              <a:t>Describe a Situation’s Temporal and Spatial Context that deserves deliberate project-based actions or the incorporation of an active organization</a:t>
            </a:r>
          </a:p>
        </p:txBody>
      </p:sp>
      <p:sp>
        <p:nvSpPr>
          <p:cNvPr id="39" name="TextBox 25"/>
          <p:cNvSpPr txBox="1"/>
          <p:nvPr/>
        </p:nvSpPr>
        <p:spPr>
          <a:xfrm>
            <a:off x="3445999" y="6103388"/>
            <a:ext cx="8390503" cy="646331"/>
          </a:xfrm>
          <a:prstGeom prst="rect">
            <a:avLst/>
          </a:prstGeom>
          <a:noFill/>
        </p:spPr>
        <p:txBody>
          <a:bodyPr wrap="square" rtlCol="0">
            <a:spAutoFit/>
          </a:bodyPr>
          <a:lstStyle/>
          <a:p>
            <a:r>
              <a:rPr lang="en-US" altLang="zh-CN" sz="1200" dirty="0">
                <a:latin typeface="Abadi MT Condensed Light" charset="0"/>
                <a:ea typeface="Abadi MT Condensed Light" charset="0"/>
                <a:cs typeface="Abadi MT Condensed Light" charset="0"/>
              </a:rPr>
              <a:t>As project proceeds, the content of a Logic Model must be updated, therefore, the speed and consistency of propagating updates is of critical importance. A key reason for keeping Logic Model simple, is to ensure that the amount of time required to refine and transmit Logic Model to its participants is relatively small, therefore, we can increase the speed and consistency of the latest version of Logic Model.</a:t>
            </a:r>
          </a:p>
        </p:txBody>
      </p:sp>
      <p:sp>
        <p:nvSpPr>
          <p:cNvPr id="40" name="Rounded Rectangle 7"/>
          <p:cNvSpPr/>
          <p:nvPr/>
        </p:nvSpPr>
        <p:spPr>
          <a:xfrm>
            <a:off x="2257640" y="1782027"/>
            <a:ext cx="1543338"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latin typeface="STHupo" charset="-122"/>
                <a:ea typeface="STHupo" charset="-122"/>
                <a:cs typeface="STHupo" charset="-122"/>
              </a:rPr>
              <a:t>Effects</a:t>
            </a:r>
          </a:p>
        </p:txBody>
      </p:sp>
      <p:sp>
        <p:nvSpPr>
          <p:cNvPr id="41" name="Rounded Rectangle 7"/>
          <p:cNvSpPr/>
          <p:nvPr/>
        </p:nvSpPr>
        <p:spPr>
          <a:xfrm>
            <a:off x="4953938" y="1782027"/>
            <a:ext cx="1188892"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bg1"/>
                </a:solidFill>
                <a:latin typeface="STHupo" charset="-122"/>
                <a:ea typeface="STHupo" charset="-122"/>
                <a:cs typeface="STHupo" charset="-122"/>
              </a:rPr>
              <a:t>Output</a:t>
            </a:r>
            <a:endParaRPr lang="en-US" sz="2400" dirty="0">
              <a:solidFill>
                <a:schemeClr val="bg1"/>
              </a:solidFill>
              <a:latin typeface="STHupo" charset="-122"/>
              <a:ea typeface="STHupo" charset="-122"/>
              <a:cs typeface="STHupo" charset="-122"/>
            </a:endParaRPr>
          </a:p>
        </p:txBody>
      </p:sp>
      <p:sp>
        <p:nvSpPr>
          <p:cNvPr id="42" name="Rounded Rectangle 7"/>
          <p:cNvSpPr/>
          <p:nvPr/>
        </p:nvSpPr>
        <p:spPr>
          <a:xfrm>
            <a:off x="7315268" y="1782026"/>
            <a:ext cx="1531145"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bg1"/>
                </a:solidFill>
                <a:latin typeface="STHupo" charset="-122"/>
                <a:ea typeface="STHupo" charset="-122"/>
                <a:cs typeface="STHupo" charset="-122"/>
              </a:rPr>
              <a:t>Process</a:t>
            </a:r>
          </a:p>
        </p:txBody>
      </p:sp>
      <p:sp>
        <p:nvSpPr>
          <p:cNvPr id="43" name="Rounded Rectangle 7"/>
          <p:cNvSpPr/>
          <p:nvPr/>
        </p:nvSpPr>
        <p:spPr>
          <a:xfrm>
            <a:off x="9951790" y="1782026"/>
            <a:ext cx="1245816" cy="572221"/>
          </a:xfrm>
          <a:prstGeom prst="roundRect">
            <a:avLst/>
          </a:prstGeom>
          <a:solidFill>
            <a:srgbClr val="3A3A3A"/>
          </a:solidFill>
          <a:ln w="28575">
            <a:solidFill>
              <a:schemeClr val="bg2">
                <a:lumMod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STHupo" charset="-122"/>
                <a:ea typeface="STHupo" charset="-122"/>
                <a:cs typeface="STHupo" charset="-122"/>
              </a:rPr>
              <a:t>Input</a:t>
            </a:r>
            <a:endParaRPr lang="en-US" sz="2400" dirty="0">
              <a:solidFill>
                <a:schemeClr val="bg1"/>
              </a:solidFill>
              <a:latin typeface="STHupo" charset="-122"/>
              <a:ea typeface="STHupo" charset="-122"/>
              <a:cs typeface="STHupo" charset="-122"/>
            </a:endParaRPr>
          </a:p>
        </p:txBody>
      </p:sp>
    </p:spTree>
    <p:extLst>
      <p:ext uri="{BB962C8B-B14F-4D97-AF65-F5344CB8AC3E}">
        <p14:creationId xmlns:p14="http://schemas.microsoft.com/office/powerpoint/2010/main" val="2545452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7176" y="1305022"/>
            <a:ext cx="9946092" cy="5552978"/>
          </a:xfrm>
          <a:prstGeom prst="rect">
            <a:avLst/>
          </a:prstGeom>
        </p:spPr>
      </p:pic>
      <p:sp>
        <p:nvSpPr>
          <p:cNvPr id="16385" name="Title 1"/>
          <p:cNvSpPr>
            <a:spLocks noGrp="1"/>
          </p:cNvSpPr>
          <p:nvPr>
            <p:ph type="title"/>
          </p:nvPr>
        </p:nvSpPr>
        <p:spPr>
          <a:xfrm>
            <a:off x="651035" y="35142"/>
            <a:ext cx="11129682" cy="1325563"/>
          </a:xfrm>
        </p:spPr>
        <p:txBody>
          <a:bodyPr/>
          <a:lstStyle/>
          <a:p>
            <a:r>
              <a:rPr lang="en-US" altLang="zh-CN" dirty="0"/>
              <a:t>Begin with the End in Mind</a:t>
            </a:r>
            <a:endParaRPr lang="en-US" dirty="0"/>
          </a:p>
        </p:txBody>
      </p:sp>
      <p:sp>
        <p:nvSpPr>
          <p:cNvPr id="4" name="TextBox 3"/>
          <p:cNvSpPr txBox="1"/>
          <p:nvPr/>
        </p:nvSpPr>
        <p:spPr>
          <a:xfrm>
            <a:off x="6932499" y="1225983"/>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1</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18" name="TextBox 17"/>
          <p:cNvSpPr txBox="1"/>
          <p:nvPr/>
        </p:nvSpPr>
        <p:spPr>
          <a:xfrm>
            <a:off x="6940006" y="1868430"/>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2</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20" name="TextBox 19"/>
          <p:cNvSpPr txBox="1"/>
          <p:nvPr/>
        </p:nvSpPr>
        <p:spPr>
          <a:xfrm>
            <a:off x="3831347" y="3591480"/>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3</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21" name="TextBox 20"/>
          <p:cNvSpPr txBox="1"/>
          <p:nvPr/>
        </p:nvSpPr>
        <p:spPr>
          <a:xfrm>
            <a:off x="5927175" y="3573679"/>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4</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22" name="TextBox 21"/>
          <p:cNvSpPr txBox="1"/>
          <p:nvPr/>
        </p:nvSpPr>
        <p:spPr>
          <a:xfrm>
            <a:off x="7956106" y="3591479"/>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5</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23" name="TextBox 22"/>
          <p:cNvSpPr txBox="1"/>
          <p:nvPr/>
        </p:nvSpPr>
        <p:spPr>
          <a:xfrm>
            <a:off x="9853074" y="3578658"/>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6</a:t>
            </a:r>
            <a:endParaRPr lang="en-US" sz="6000" dirty="0">
              <a:solidFill>
                <a:srgbClr val="FF0000"/>
              </a:solidFill>
              <a:latin typeface="Abadi MT Condensed Extra Bold" charset="0"/>
              <a:ea typeface="Abadi MT Condensed Extra Bold" charset="0"/>
              <a:cs typeface="Abadi MT Condensed Extra Bold" charset="0"/>
            </a:endParaRPr>
          </a:p>
        </p:txBody>
      </p:sp>
      <p:sp>
        <p:nvSpPr>
          <p:cNvPr id="24" name="TextBox 23"/>
          <p:cNvSpPr txBox="1"/>
          <p:nvPr/>
        </p:nvSpPr>
        <p:spPr>
          <a:xfrm>
            <a:off x="6940006" y="6020079"/>
            <a:ext cx="577402" cy="1015663"/>
          </a:xfrm>
          <a:prstGeom prst="rect">
            <a:avLst/>
          </a:prstGeom>
          <a:noFill/>
        </p:spPr>
        <p:txBody>
          <a:bodyPr wrap="none" rtlCol="0">
            <a:spAutoFit/>
          </a:bodyPr>
          <a:lstStyle/>
          <a:p>
            <a:r>
              <a:rPr lang="en-US" altLang="zh-CN" sz="6000" dirty="0">
                <a:solidFill>
                  <a:srgbClr val="FF0000"/>
                </a:solidFill>
                <a:latin typeface="Abadi MT Condensed Extra Bold" charset="0"/>
                <a:ea typeface="Abadi MT Condensed Extra Bold" charset="0"/>
                <a:cs typeface="Abadi MT Condensed Extra Bold" charset="0"/>
              </a:rPr>
              <a:t>7</a:t>
            </a:r>
            <a:endParaRPr lang="en-US" sz="6000" dirty="0">
              <a:solidFill>
                <a:srgbClr val="FF0000"/>
              </a:solidFill>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87085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Sequence</a:t>
            </a:r>
            <a:endParaRPr lang="en-US" dirty="0"/>
          </a:p>
        </p:txBody>
      </p:sp>
      <p:sp>
        <p:nvSpPr>
          <p:cNvPr id="3" name="Content Placeholder 2"/>
          <p:cNvSpPr>
            <a:spLocks noGrp="1"/>
          </p:cNvSpPr>
          <p:nvPr>
            <p:ph idx="1"/>
          </p:nvPr>
        </p:nvSpPr>
        <p:spPr>
          <a:xfrm>
            <a:off x="838200" y="1825625"/>
            <a:ext cx="6553200" cy="4351338"/>
          </a:xfrm>
        </p:spPr>
        <p:txBody>
          <a:bodyPr>
            <a:normAutofit fontScale="92500" lnSpcReduction="20000"/>
          </a:bodyPr>
          <a:lstStyle/>
          <a:p>
            <a:r>
              <a:rPr lang="en-US" altLang="zh-CN" dirty="0"/>
              <a:t>Starting with Background</a:t>
            </a:r>
            <a:r>
              <a:rPr lang="zh-CN" altLang="en-US" dirty="0"/>
              <a:t>、</a:t>
            </a:r>
            <a:r>
              <a:rPr lang="en-US" altLang="zh-CN" dirty="0"/>
              <a:t>do NOT start with Input. </a:t>
            </a:r>
          </a:p>
          <a:p>
            <a:pPr lvl="1"/>
            <a:r>
              <a:rPr lang="en-US" altLang="zh-CN" dirty="0"/>
              <a:t>Follow the sequential number, filling up the seven boxes.</a:t>
            </a:r>
          </a:p>
          <a:p>
            <a:r>
              <a:rPr lang="en-US" altLang="zh-CN" dirty="0"/>
              <a:t>Each box represents one layer of your understanding of the overall system at hand</a:t>
            </a:r>
          </a:p>
          <a:p>
            <a:pPr lvl="1"/>
            <a:r>
              <a:rPr lang="en-US" altLang="zh-CN" dirty="0"/>
              <a:t>Your understanding is reflected through your choice of words.</a:t>
            </a:r>
          </a:p>
          <a:p>
            <a:r>
              <a:rPr lang="en-US" altLang="zh-CN" dirty="0"/>
              <a:t>It is necessary to iteratively refine your statements in each box. (Starting from background.)</a:t>
            </a:r>
          </a:p>
          <a:p>
            <a:endParaRPr lang="en-US" altLang="zh-CN" dirty="0"/>
          </a:p>
        </p:txBody>
      </p:sp>
      <p:pic>
        <p:nvPicPr>
          <p:cNvPr id="5" name="Picture 4"/>
          <p:cNvPicPr>
            <a:picLocks noChangeAspect="1"/>
          </p:cNvPicPr>
          <p:nvPr/>
        </p:nvPicPr>
        <p:blipFill>
          <a:blip r:embed="rId2"/>
          <a:stretch>
            <a:fillRect/>
          </a:stretch>
        </p:blipFill>
        <p:spPr>
          <a:xfrm>
            <a:off x="7653910" y="1690688"/>
            <a:ext cx="3912997" cy="4233863"/>
          </a:xfrm>
          <a:prstGeom prst="rect">
            <a:avLst/>
          </a:prstGeom>
        </p:spPr>
      </p:pic>
      <p:pic>
        <p:nvPicPr>
          <p:cNvPr id="7" name="Picture 6"/>
          <p:cNvPicPr>
            <a:picLocks noChangeAspect="1"/>
          </p:cNvPicPr>
          <p:nvPr/>
        </p:nvPicPr>
        <p:blipFill>
          <a:blip r:embed="rId3"/>
          <a:stretch>
            <a:fillRect/>
          </a:stretch>
        </p:blipFill>
        <p:spPr>
          <a:xfrm>
            <a:off x="3923399" y="429815"/>
            <a:ext cx="2172601" cy="1196182"/>
          </a:xfrm>
          <a:prstGeom prst="rect">
            <a:avLst/>
          </a:prstGeom>
        </p:spPr>
      </p:pic>
    </p:spTree>
    <p:extLst>
      <p:ext uri="{BB962C8B-B14F-4D97-AF65-F5344CB8AC3E}">
        <p14:creationId xmlns:p14="http://schemas.microsoft.com/office/powerpoint/2010/main" val="173490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Context</a:t>
            </a:r>
            <a:endParaRPr lang="en-US" dirty="0"/>
          </a:p>
        </p:txBody>
      </p:sp>
      <p:sp>
        <p:nvSpPr>
          <p:cNvPr id="11" name="Content Placeholder 2"/>
          <p:cNvSpPr>
            <a:spLocks noGrp="1"/>
          </p:cNvSpPr>
          <p:nvPr>
            <p:ph idx="1"/>
          </p:nvPr>
        </p:nvSpPr>
        <p:spPr>
          <a:xfrm>
            <a:off x="838200" y="2628899"/>
            <a:ext cx="10515600" cy="3548063"/>
          </a:xfrm>
        </p:spPr>
        <p:txBody>
          <a:bodyPr>
            <a:normAutofit lnSpcReduction="10000"/>
          </a:bodyPr>
          <a:lstStyle/>
          <a:p>
            <a:r>
              <a:rPr lang="en-US" altLang="zh-CN" dirty="0"/>
              <a:t>Logic Model is a tool for inspecting and reviewing project proposals by the Office of General Accounting of the United States of America. It is also used by United Nations</a:t>
            </a:r>
          </a:p>
          <a:p>
            <a:r>
              <a:rPr lang="en-US" altLang="zh-CN" dirty="0"/>
              <a:t>This document is a required communication instrument </a:t>
            </a:r>
            <a:r>
              <a:rPr lang="en-US" altLang="zh-CN" dirty="0">
                <a:solidFill>
                  <a:srgbClr val="FF0000"/>
                </a:solidFill>
              </a:rPr>
              <a:t>BEFORE</a:t>
            </a:r>
            <a:r>
              <a:rPr lang="en-US" altLang="zh-CN" dirty="0"/>
              <a:t> any project starts.</a:t>
            </a:r>
          </a:p>
          <a:p>
            <a:r>
              <a:rPr lang="en-US" altLang="zh-CN" dirty="0"/>
              <a:t>A description of background should portrait a pain point, a situation where something must be done to avoid disaster or to ensure </a:t>
            </a:r>
            <a:r>
              <a:rPr lang="en-US" altLang="zh-CN" dirty="0" err="1"/>
              <a:t>forseeable</a:t>
            </a:r>
            <a:r>
              <a:rPr lang="en-US" altLang="zh-CN" dirty="0"/>
              <a:t> success.</a:t>
            </a:r>
            <a:endParaRPr lang="en-US" dirty="0"/>
          </a:p>
        </p:txBody>
      </p:sp>
      <p:pic>
        <p:nvPicPr>
          <p:cNvPr id="2" name="Picture 1"/>
          <p:cNvPicPr>
            <a:picLocks noChangeAspect="1"/>
          </p:cNvPicPr>
          <p:nvPr/>
        </p:nvPicPr>
        <p:blipFill>
          <a:blip r:embed="rId2"/>
          <a:stretch>
            <a:fillRect/>
          </a:stretch>
        </p:blipFill>
        <p:spPr>
          <a:xfrm>
            <a:off x="273050" y="1394883"/>
            <a:ext cx="11645900" cy="952500"/>
          </a:xfrm>
          <a:prstGeom prst="rect">
            <a:avLst/>
          </a:prstGeom>
        </p:spPr>
      </p:pic>
    </p:spTree>
    <p:extLst>
      <p:ext uri="{BB962C8B-B14F-4D97-AF65-F5344CB8AC3E}">
        <p14:creationId xmlns:p14="http://schemas.microsoft.com/office/powerpoint/2010/main" val="333024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Sample Background Statements</a:t>
            </a:r>
            <a:r>
              <a:rPr lang="zh-CN" altLang="en-US" dirty="0"/>
              <a:t>：</a:t>
            </a:r>
            <a:endParaRPr lang="en-US" dirty="0"/>
          </a:p>
        </p:txBody>
      </p:sp>
      <p:sp>
        <p:nvSpPr>
          <p:cNvPr id="3" name="Content Placeholder 2"/>
          <p:cNvSpPr>
            <a:spLocks noGrp="1"/>
          </p:cNvSpPr>
          <p:nvPr>
            <p:ph idx="1"/>
          </p:nvPr>
        </p:nvSpPr>
        <p:spPr/>
        <p:txBody>
          <a:bodyPr>
            <a:normAutofit lnSpcReduction="10000"/>
          </a:bodyPr>
          <a:lstStyle/>
          <a:p>
            <a:r>
              <a:rPr lang="en-US" altLang="zh-CN" dirty="0"/>
              <a:t>In the last ten years, the average GPA of university graduates are constantly increasing, but the employment rate and employability indices are dropping rapidly.</a:t>
            </a:r>
          </a:p>
          <a:p>
            <a:r>
              <a:rPr lang="en-US" altLang="zh-CN" dirty="0"/>
              <a:t>In XYZ vocational school, more than 20 percent of students skip hand-on classes, and many skips classes in general, but the graduation rate is nearly 100 percent, and their starting salary are also increasing. </a:t>
            </a:r>
          </a:p>
          <a:p>
            <a:endParaRPr lang="en-US" dirty="0"/>
          </a:p>
          <a:p>
            <a:r>
              <a:rPr lang="en-US" dirty="0"/>
              <a:t>Note that certain time and categorization of target persons are explicitly stated in Background.</a:t>
            </a:r>
          </a:p>
        </p:txBody>
      </p:sp>
    </p:spTree>
    <p:extLst>
      <p:ext uri="{BB962C8B-B14F-4D97-AF65-F5344CB8AC3E}">
        <p14:creationId xmlns:p14="http://schemas.microsoft.com/office/powerpoint/2010/main" val="1961657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Goal</a:t>
            </a:r>
            <a:endParaRPr lang="en-US" dirty="0"/>
          </a:p>
        </p:txBody>
      </p:sp>
      <p:sp>
        <p:nvSpPr>
          <p:cNvPr id="9" name="Content Placeholder 2"/>
          <p:cNvSpPr>
            <a:spLocks noGrp="1"/>
          </p:cNvSpPr>
          <p:nvPr>
            <p:ph idx="1"/>
          </p:nvPr>
        </p:nvSpPr>
        <p:spPr>
          <a:xfrm>
            <a:off x="838200" y="2463799"/>
            <a:ext cx="10515600" cy="3713163"/>
          </a:xfrm>
        </p:spPr>
        <p:txBody>
          <a:bodyPr>
            <a:normAutofit fontScale="92500" lnSpcReduction="10000"/>
          </a:bodyPr>
          <a:lstStyle/>
          <a:p>
            <a:r>
              <a:rPr lang="en-US" altLang="zh-CN" dirty="0"/>
              <a:t>A concise mission statement, covering multiple layers of objectives</a:t>
            </a:r>
          </a:p>
          <a:p>
            <a:r>
              <a:rPr lang="en-US" altLang="zh-CN" dirty="0"/>
              <a:t>Example</a:t>
            </a:r>
            <a:r>
              <a:rPr lang="zh-CN" altLang="en-US" dirty="0"/>
              <a:t>：</a:t>
            </a:r>
            <a:endParaRPr lang="en-US" altLang="zh-CN" dirty="0"/>
          </a:p>
          <a:p>
            <a:r>
              <a:rPr lang="en-US" altLang="zh-CN" dirty="0">
                <a:solidFill>
                  <a:schemeClr val="bg1">
                    <a:lumMod val="65000"/>
                  </a:schemeClr>
                </a:solidFill>
              </a:rPr>
              <a:t>Context: In XYZ vocational school, more than 20 percent of students skip hand-on classes, and many skips classes in general, but the graduation rate is nearly 100 percent. </a:t>
            </a:r>
          </a:p>
          <a:p>
            <a:r>
              <a:rPr lang="en-US" altLang="zh-CN" dirty="0"/>
              <a:t>Goal</a:t>
            </a:r>
            <a:r>
              <a:rPr lang="zh-CN" altLang="en-US" dirty="0"/>
              <a:t>：</a:t>
            </a:r>
            <a:r>
              <a:rPr lang="en-US" altLang="zh-CN" dirty="0"/>
              <a:t>Improve the content and qualification process of hand-on classes in XYZ vocational school, ensure graduating students must have proper professional skills and adequate social conduct.</a:t>
            </a:r>
          </a:p>
          <a:p>
            <a:endParaRPr lang="en-US" dirty="0"/>
          </a:p>
        </p:txBody>
      </p:sp>
      <p:pic>
        <p:nvPicPr>
          <p:cNvPr id="3" name="Picture 2"/>
          <p:cNvPicPr>
            <a:picLocks noChangeAspect="1"/>
          </p:cNvPicPr>
          <p:nvPr/>
        </p:nvPicPr>
        <p:blipFill>
          <a:blip r:embed="rId2"/>
          <a:stretch>
            <a:fillRect/>
          </a:stretch>
        </p:blipFill>
        <p:spPr>
          <a:xfrm>
            <a:off x="520700" y="1387828"/>
            <a:ext cx="11671300" cy="876300"/>
          </a:xfrm>
          <a:prstGeom prst="rect">
            <a:avLst/>
          </a:prstGeom>
        </p:spPr>
      </p:pic>
    </p:spTree>
    <p:extLst>
      <p:ext uri="{BB962C8B-B14F-4D97-AF65-F5344CB8AC3E}">
        <p14:creationId xmlns:p14="http://schemas.microsoft.com/office/powerpoint/2010/main" val="4028973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“Measurable” Effects</a:t>
            </a:r>
            <a:endParaRPr lang="en-US" dirty="0"/>
          </a:p>
        </p:txBody>
      </p:sp>
      <p:sp>
        <p:nvSpPr>
          <p:cNvPr id="4" name="Content Placeholder 2"/>
          <p:cNvSpPr>
            <a:spLocks noGrp="1"/>
          </p:cNvSpPr>
          <p:nvPr>
            <p:ph idx="1"/>
          </p:nvPr>
        </p:nvSpPr>
        <p:spPr>
          <a:xfrm>
            <a:off x="838200" y="1587499"/>
            <a:ext cx="10515600" cy="4589463"/>
          </a:xfrm>
        </p:spPr>
        <p:txBody>
          <a:bodyPr>
            <a:normAutofit fontScale="85000" lnSpcReduction="20000"/>
          </a:bodyPr>
          <a:lstStyle/>
          <a:p>
            <a:r>
              <a:rPr lang="en-US" altLang="zh-CN" dirty="0"/>
              <a:t>Multiple interrelated outcome statements</a:t>
            </a:r>
            <a:r>
              <a:rPr lang="zh-CN" altLang="en-US" dirty="0"/>
              <a:t>，</a:t>
            </a:r>
            <a:r>
              <a:rPr lang="en-US" altLang="zh-CN" dirty="0"/>
              <a:t>explicitly qualify complementary conditions to ensure the outcomes matches the goal</a:t>
            </a:r>
          </a:p>
          <a:p>
            <a:r>
              <a:rPr lang="en-US" altLang="zh-CN" dirty="0"/>
              <a:t>Example</a:t>
            </a:r>
            <a:r>
              <a:rPr lang="zh-CN" altLang="en-US" dirty="0"/>
              <a:t>：</a:t>
            </a:r>
            <a:endParaRPr lang="en-US" altLang="zh-CN" dirty="0"/>
          </a:p>
          <a:p>
            <a:r>
              <a:rPr lang="en-US" altLang="zh-CN" dirty="0">
                <a:solidFill>
                  <a:schemeClr val="bg1">
                    <a:lumMod val="65000"/>
                  </a:schemeClr>
                </a:solidFill>
              </a:rPr>
              <a:t>Goal</a:t>
            </a:r>
            <a:r>
              <a:rPr lang="zh-CN" altLang="en-US" dirty="0">
                <a:solidFill>
                  <a:schemeClr val="bg1">
                    <a:lumMod val="65000"/>
                  </a:schemeClr>
                </a:solidFill>
              </a:rPr>
              <a:t>：</a:t>
            </a:r>
            <a:r>
              <a:rPr lang="en-US" altLang="zh-CN" dirty="0">
                <a:solidFill>
                  <a:schemeClr val="bg1">
                    <a:lumMod val="65000"/>
                  </a:schemeClr>
                </a:solidFill>
              </a:rPr>
              <a:t>Improve the content and qualification process of hand-on classes in XYZ vocational school, ensure graduating students must have proper professional skills and adequate social conduct.</a:t>
            </a:r>
            <a:endParaRPr lang="en-US" dirty="0"/>
          </a:p>
          <a:p>
            <a:r>
              <a:rPr lang="en-US" altLang="zh-CN" dirty="0"/>
              <a:t>Effects</a:t>
            </a:r>
            <a:r>
              <a:rPr lang="zh-CN" altLang="en-US" dirty="0"/>
              <a:t>：</a:t>
            </a:r>
            <a:endParaRPr lang="en-US" altLang="zh-CN" dirty="0"/>
          </a:p>
          <a:p>
            <a:pPr marL="514350" indent="-514350">
              <a:buAutoNum type="arabicPeriod"/>
            </a:pPr>
            <a:r>
              <a:rPr lang="en-US" altLang="zh-CN" dirty="0"/>
              <a:t>Require students to pass a series of third-party professional skill qualification service before graduation </a:t>
            </a:r>
          </a:p>
          <a:p>
            <a:pPr marL="514350" indent="-514350">
              <a:buAutoNum type="arabicPeriod"/>
            </a:pPr>
            <a:r>
              <a:rPr lang="en-US" altLang="zh-CN" dirty="0"/>
              <a:t>Establish a privacy-protecting learning process data recording system for class attendance, so that students can demonstrate and present their formative records to potential employers without exposing privacy</a:t>
            </a:r>
            <a:r>
              <a:rPr lang="zh-CN" altLang="en-US" dirty="0"/>
              <a:t>。</a:t>
            </a:r>
            <a:endParaRPr lang="en-US" altLang="zh-CN" dirty="0"/>
          </a:p>
          <a:p>
            <a:endParaRPr lang="en-US" dirty="0"/>
          </a:p>
        </p:txBody>
      </p:sp>
    </p:spTree>
    <p:extLst>
      <p:ext uri="{BB962C8B-B14F-4D97-AF65-F5344CB8AC3E}">
        <p14:creationId xmlns:p14="http://schemas.microsoft.com/office/powerpoint/2010/main" val="152822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dirty="0"/>
              <a:t>Output</a:t>
            </a:r>
          </a:p>
        </p:txBody>
      </p:sp>
      <p:sp>
        <p:nvSpPr>
          <p:cNvPr id="4" name="Content Placeholder 2"/>
          <p:cNvSpPr>
            <a:spLocks noGrp="1"/>
          </p:cNvSpPr>
          <p:nvPr>
            <p:ph idx="1"/>
          </p:nvPr>
        </p:nvSpPr>
        <p:spPr>
          <a:xfrm>
            <a:off x="838200" y="1587499"/>
            <a:ext cx="10515600" cy="1270001"/>
          </a:xfrm>
        </p:spPr>
        <p:txBody>
          <a:bodyPr>
            <a:normAutofit/>
          </a:bodyPr>
          <a:lstStyle/>
          <a:p>
            <a:r>
              <a:rPr lang="en-US" altLang="zh-CN" dirty="0"/>
              <a:t>The Outcome statements should be satisfied by at least one Output item </a:t>
            </a:r>
          </a:p>
          <a:p>
            <a:r>
              <a:rPr lang="en-US" altLang="zh-CN" dirty="0"/>
              <a:t>Example</a:t>
            </a:r>
            <a:r>
              <a:rPr lang="zh-CN" altLang="en-US" dirty="0"/>
              <a:t>：</a:t>
            </a:r>
            <a:endParaRPr lang="en-US" altLang="zh-CN" dirty="0"/>
          </a:p>
        </p:txBody>
      </p:sp>
      <p:sp>
        <p:nvSpPr>
          <p:cNvPr id="3" name="TextBox 2"/>
          <p:cNvSpPr txBox="1"/>
          <p:nvPr/>
        </p:nvSpPr>
        <p:spPr>
          <a:xfrm>
            <a:off x="990600" y="2930524"/>
            <a:ext cx="4648200" cy="2862322"/>
          </a:xfrm>
          <a:prstGeom prst="rect">
            <a:avLst/>
          </a:prstGeom>
          <a:noFill/>
        </p:spPr>
        <p:txBody>
          <a:bodyPr wrap="square" rtlCol="0">
            <a:spAutoFit/>
          </a:bodyPr>
          <a:lstStyle/>
          <a:p>
            <a:r>
              <a:rPr lang="en-US" altLang="zh-CN" dirty="0">
                <a:latin typeface="Heiti TC Light" charset="-120"/>
                <a:ea typeface="Heiti TC Light" charset="-120"/>
                <a:cs typeface="Heiti TC Light" charset="-120"/>
              </a:rPr>
              <a:t>Outcome</a:t>
            </a:r>
            <a:r>
              <a:rPr lang="zh-CN" altLang="en-US" dirty="0">
                <a:latin typeface="Heiti TC Light" charset="-120"/>
                <a:ea typeface="Heiti TC Light" charset="-120"/>
                <a:cs typeface="Heiti TC Light" charset="-120"/>
              </a:rPr>
              <a:t>：</a:t>
            </a:r>
            <a:endParaRPr lang="en-US" altLang="zh-CN" dirty="0">
              <a:latin typeface="Heiti TC Light" charset="-120"/>
              <a:ea typeface="Heiti TC Light" charset="-120"/>
              <a:cs typeface="Heiti TC Light" charset="-120"/>
            </a:endParaRPr>
          </a:p>
          <a:p>
            <a:pPr marL="514350" indent="-514350">
              <a:buAutoNum type="arabicPeriod"/>
            </a:pPr>
            <a:r>
              <a:rPr lang="en-US" altLang="zh-CN" dirty="0"/>
              <a:t>Require students to pass a series of third-party professional skill qualification service before graduation </a:t>
            </a:r>
          </a:p>
          <a:p>
            <a:pPr marL="514350" indent="-514350">
              <a:buAutoNum type="arabicPeriod"/>
            </a:pPr>
            <a:r>
              <a:rPr lang="en-US" altLang="zh-CN" dirty="0"/>
              <a:t>Establish a privacy-protecting learning process data recording system for class attendance, so that students can demonstrate and present their formative records to potential employers without exposing privacy</a:t>
            </a:r>
            <a:r>
              <a:rPr lang="zh-CN" altLang="en-US" dirty="0"/>
              <a:t>。</a:t>
            </a:r>
            <a:endParaRPr lang="en-US" altLang="zh-CN" dirty="0"/>
          </a:p>
        </p:txBody>
      </p:sp>
      <p:sp>
        <p:nvSpPr>
          <p:cNvPr id="6" name="TextBox 5"/>
          <p:cNvSpPr txBox="1"/>
          <p:nvPr/>
        </p:nvSpPr>
        <p:spPr>
          <a:xfrm>
            <a:off x="5969000" y="2930523"/>
            <a:ext cx="5384800" cy="1754326"/>
          </a:xfrm>
          <a:prstGeom prst="rect">
            <a:avLst/>
          </a:prstGeom>
          <a:noFill/>
        </p:spPr>
        <p:txBody>
          <a:bodyPr wrap="square" rtlCol="0">
            <a:spAutoFit/>
          </a:bodyPr>
          <a:lstStyle/>
          <a:p>
            <a:r>
              <a:rPr lang="en-US" altLang="zh-CN" dirty="0">
                <a:latin typeface="Abadi MT Condensed Light" charset="0"/>
                <a:ea typeface="Abadi MT Condensed Light" charset="0"/>
                <a:cs typeface="Abadi MT Condensed Light" charset="0"/>
              </a:rPr>
              <a:t>Output</a:t>
            </a:r>
            <a:r>
              <a:rPr lang="zh-CN" altLang="en-US" dirty="0">
                <a:latin typeface="Abadi MT Condensed Light" charset="0"/>
                <a:ea typeface="Abadi MT Condensed Light" charset="0"/>
                <a:cs typeface="Abadi MT Condensed Light" charset="0"/>
              </a:rPr>
              <a:t>：</a:t>
            </a: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Third Party Skill Verification Service and Examination Material/Process</a:t>
            </a:r>
          </a:p>
          <a:p>
            <a:pPr marL="514350" indent="-514350">
              <a:buAutoNum type="arabicPeriod"/>
            </a:pP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Student’s Learning Process Data collected and Protected by Secure Data services</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37889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a:solidFill>
                  <a:srgbClr val="FF0000"/>
                </a:solidFill>
              </a:rPr>
              <a:t>ABC</a:t>
            </a:r>
            <a:r>
              <a:rPr kumimoji="1" lang="en-US" altLang="zh-CN" sz="3200" dirty="0">
                <a:solidFill>
                  <a:srgbClr val="800000"/>
                </a:solidFill>
              </a:rPr>
              <a:t> Learning Process Data is a kind of Output</a:t>
            </a:r>
            <a:endParaRPr kumimoji="1" lang="zh-CN" altLang="en-US" sz="3200" dirty="0">
              <a:solidFill>
                <a:srgbClr val="800000"/>
              </a:solidFill>
            </a:endParaRPr>
          </a:p>
        </p:txBody>
      </p:sp>
      <p:pic>
        <p:nvPicPr>
          <p:cNvPr id="9" name="图片 1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2235" y="4291509"/>
            <a:ext cx="10766468" cy="236920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8129" y="1533161"/>
            <a:ext cx="5265671" cy="2460083"/>
          </a:xfrm>
          <a:prstGeom prst="rect">
            <a:avLst/>
          </a:prstGeom>
        </p:spPr>
      </p:pic>
      <p:pic>
        <p:nvPicPr>
          <p:cNvPr id="11" name="图片 15"/>
          <p:cNvPicPr>
            <a:picLocks noChangeAspect="1"/>
          </p:cNvPicPr>
          <p:nvPr/>
        </p:nvPicPr>
        <p:blipFill>
          <a:blip r:embed="rId4"/>
          <a:stretch>
            <a:fillRect/>
          </a:stretch>
        </p:blipFill>
        <p:spPr>
          <a:xfrm>
            <a:off x="975092" y="1533161"/>
            <a:ext cx="4527978" cy="2460083"/>
          </a:xfrm>
          <a:prstGeom prst="rect">
            <a:avLst/>
          </a:prstGeom>
        </p:spPr>
      </p:pic>
    </p:spTree>
    <p:extLst>
      <p:ext uri="{BB962C8B-B14F-4D97-AF65-F5344CB8AC3E}">
        <p14:creationId xmlns:p14="http://schemas.microsoft.com/office/powerpoint/2010/main" val="4261030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06824" y="228600"/>
            <a:ext cx="10802470" cy="1143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4000" dirty="0">
                <a:latin typeface="STHeiti Light" charset="-122"/>
                <a:ea typeface="STHeiti Light" charset="-122"/>
                <a:cs typeface="STHeiti Light" charset="-122"/>
              </a:rPr>
              <a:t>Paper-based Publication is a kind of output</a:t>
            </a:r>
            <a:endParaRPr lang="en-US" sz="4000" dirty="0">
              <a:solidFill>
                <a:srgbClr val="FF0000"/>
              </a:solidFill>
              <a:latin typeface="STHeiti Light" charset="-122"/>
              <a:ea typeface="STHeiti Light" charset="-122"/>
              <a:cs typeface="STHeiti Light" charset="-122"/>
            </a:endParaRPr>
          </a:p>
        </p:txBody>
      </p:sp>
      <p:pic>
        <p:nvPicPr>
          <p:cNvPr id="19" name="Picture 18" descr="IMG_187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50969" y="1946588"/>
            <a:ext cx="8483515" cy="4532785"/>
          </a:xfrm>
          <a:prstGeom prst="rect">
            <a:avLst/>
          </a:prstGeom>
        </p:spPr>
      </p:pic>
    </p:spTree>
    <p:extLst>
      <p:ext uri="{BB962C8B-B14F-4D97-AF65-F5344CB8AC3E}">
        <p14:creationId xmlns:p14="http://schemas.microsoft.com/office/powerpoint/2010/main" val="13777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750A-6CB8-704A-AF19-F1C4BD198A27}"/>
              </a:ext>
            </a:extLst>
          </p:cNvPr>
          <p:cNvSpPr>
            <a:spLocks noGrp="1"/>
          </p:cNvSpPr>
          <p:nvPr>
            <p:ph type="title"/>
          </p:nvPr>
        </p:nvSpPr>
        <p:spPr/>
        <p:txBody>
          <a:bodyPr>
            <a:normAutofit/>
          </a:bodyPr>
          <a:lstStyle/>
          <a:p>
            <a:r>
              <a:rPr lang="en-CN" dirty="0"/>
              <a:t>Accountants will Save the World</a:t>
            </a:r>
          </a:p>
        </p:txBody>
      </p:sp>
      <p:pic>
        <p:nvPicPr>
          <p:cNvPr id="5" name="Picture 4">
            <a:extLst>
              <a:ext uri="{FF2B5EF4-FFF2-40B4-BE49-F238E27FC236}">
                <a16:creationId xmlns:a16="http://schemas.microsoft.com/office/drawing/2014/main" id="{AA79CB59-D9CC-004A-8607-1DADD415D163}"/>
              </a:ext>
            </a:extLst>
          </p:cNvPr>
          <p:cNvPicPr>
            <a:picLocks noChangeAspect="1"/>
          </p:cNvPicPr>
          <p:nvPr/>
        </p:nvPicPr>
        <p:blipFill>
          <a:blip r:embed="rId2"/>
          <a:stretch>
            <a:fillRect/>
          </a:stretch>
        </p:blipFill>
        <p:spPr>
          <a:xfrm>
            <a:off x="10377591" y="4201839"/>
            <a:ext cx="1449804" cy="144980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C5885A57-CC43-3E42-810C-DF6FC8E2A552}"/>
              </a:ext>
            </a:extLst>
          </p:cNvPr>
          <p:cNvSpPr txBox="1"/>
          <p:nvPr/>
        </p:nvSpPr>
        <p:spPr>
          <a:xfrm>
            <a:off x="10364874" y="5988985"/>
            <a:ext cx="1659429" cy="646331"/>
          </a:xfrm>
          <a:prstGeom prst="rect">
            <a:avLst/>
          </a:prstGeom>
          <a:noFill/>
        </p:spPr>
        <p:txBody>
          <a:bodyPr wrap="none" rtlCol="0">
            <a:spAutoFit/>
          </a:bodyPr>
          <a:lstStyle/>
          <a:p>
            <a:pPr algn="ctr"/>
            <a:r>
              <a:rPr lang="en-CN" dirty="0">
                <a:solidFill>
                  <a:srgbClr val="FF0000"/>
                </a:solidFill>
              </a:rPr>
              <a:t>CEO of wbcsd</a:t>
            </a:r>
          </a:p>
          <a:p>
            <a:pPr algn="ctr"/>
            <a:r>
              <a:rPr lang="en-CN" dirty="0">
                <a:solidFill>
                  <a:srgbClr val="FF0000"/>
                </a:solidFill>
              </a:rPr>
              <a:t>Peter Bakker</a:t>
            </a:r>
          </a:p>
        </p:txBody>
      </p:sp>
      <p:pic>
        <p:nvPicPr>
          <p:cNvPr id="3" name="Picture 2">
            <a:extLst>
              <a:ext uri="{FF2B5EF4-FFF2-40B4-BE49-F238E27FC236}">
                <a16:creationId xmlns:a16="http://schemas.microsoft.com/office/drawing/2014/main" id="{86E845A8-9A02-4341-8F37-C9B0A9E8A81C}"/>
              </a:ext>
            </a:extLst>
          </p:cNvPr>
          <p:cNvPicPr>
            <a:picLocks noChangeAspect="1"/>
          </p:cNvPicPr>
          <p:nvPr/>
        </p:nvPicPr>
        <p:blipFill>
          <a:blip r:embed="rId3"/>
          <a:stretch>
            <a:fillRect/>
          </a:stretch>
        </p:blipFill>
        <p:spPr>
          <a:xfrm>
            <a:off x="609600" y="3558650"/>
            <a:ext cx="5385188" cy="3024712"/>
          </a:xfrm>
          <a:prstGeom prst="rect">
            <a:avLst/>
          </a:prstGeom>
        </p:spPr>
      </p:pic>
      <p:pic>
        <p:nvPicPr>
          <p:cNvPr id="8" name="Picture 7">
            <a:extLst>
              <a:ext uri="{FF2B5EF4-FFF2-40B4-BE49-F238E27FC236}">
                <a16:creationId xmlns:a16="http://schemas.microsoft.com/office/drawing/2014/main" id="{7147E624-2DF1-4C46-A322-EF1D0F2B93C1}"/>
              </a:ext>
            </a:extLst>
          </p:cNvPr>
          <p:cNvPicPr>
            <a:picLocks noChangeAspect="1"/>
          </p:cNvPicPr>
          <p:nvPr/>
        </p:nvPicPr>
        <p:blipFill>
          <a:blip r:embed="rId4"/>
          <a:stretch>
            <a:fillRect/>
          </a:stretch>
        </p:blipFill>
        <p:spPr>
          <a:xfrm>
            <a:off x="825516" y="1308992"/>
            <a:ext cx="3958771" cy="1729883"/>
          </a:xfrm>
          <a:prstGeom prst="rect">
            <a:avLst/>
          </a:prstGeom>
        </p:spPr>
      </p:pic>
      <p:sp>
        <p:nvSpPr>
          <p:cNvPr id="9" name="TextBox 8">
            <a:extLst>
              <a:ext uri="{FF2B5EF4-FFF2-40B4-BE49-F238E27FC236}">
                <a16:creationId xmlns:a16="http://schemas.microsoft.com/office/drawing/2014/main" id="{F60EE05E-B85E-C74E-A9F2-2A14626E42BE}"/>
              </a:ext>
            </a:extLst>
          </p:cNvPr>
          <p:cNvSpPr txBox="1"/>
          <p:nvPr/>
        </p:nvSpPr>
        <p:spPr>
          <a:xfrm>
            <a:off x="8389364" y="6127484"/>
            <a:ext cx="1787669" cy="369332"/>
          </a:xfrm>
          <a:prstGeom prst="rect">
            <a:avLst/>
          </a:prstGeom>
          <a:noFill/>
        </p:spPr>
        <p:txBody>
          <a:bodyPr wrap="none" rtlCol="0">
            <a:spAutoFit/>
          </a:bodyPr>
          <a:lstStyle/>
          <a:p>
            <a:r>
              <a:rPr lang="en-US" dirty="0"/>
              <a:t>March 05, 2013</a:t>
            </a:r>
            <a:endParaRPr lang="en-CN" dirty="0"/>
          </a:p>
        </p:txBody>
      </p:sp>
      <p:sp>
        <p:nvSpPr>
          <p:cNvPr id="10" name="TextBox 9">
            <a:extLst>
              <a:ext uri="{FF2B5EF4-FFF2-40B4-BE49-F238E27FC236}">
                <a16:creationId xmlns:a16="http://schemas.microsoft.com/office/drawing/2014/main" id="{80D9F6CE-6E0D-624A-A168-8AAE5B3AB468}"/>
              </a:ext>
            </a:extLst>
          </p:cNvPr>
          <p:cNvSpPr txBox="1"/>
          <p:nvPr/>
        </p:nvSpPr>
        <p:spPr>
          <a:xfrm>
            <a:off x="1120382" y="3055398"/>
            <a:ext cx="3826240" cy="276999"/>
          </a:xfrm>
          <a:prstGeom prst="rect">
            <a:avLst/>
          </a:prstGeom>
          <a:noFill/>
        </p:spPr>
        <p:txBody>
          <a:bodyPr wrap="none" rtlCol="0">
            <a:spAutoFit/>
          </a:bodyPr>
          <a:lstStyle/>
          <a:p>
            <a:r>
              <a:rPr lang="en-US" sz="1200" dirty="0"/>
              <a:t>https://</a:t>
            </a:r>
            <a:r>
              <a:rPr lang="en-US" sz="1200" dirty="0" err="1"/>
              <a:t>hbr.org</a:t>
            </a:r>
            <a:r>
              <a:rPr lang="en-US" sz="1200" dirty="0"/>
              <a:t>/2013/03/accountants-will-save-the-</a:t>
            </a:r>
            <a:r>
              <a:rPr lang="en-US" sz="1200" dirty="0" err="1"/>
              <a:t>worl</a:t>
            </a:r>
            <a:endParaRPr lang="en-CN" sz="1200" dirty="0"/>
          </a:p>
        </p:txBody>
      </p:sp>
      <p:sp>
        <p:nvSpPr>
          <p:cNvPr id="11" name="TextBox 10">
            <a:extLst>
              <a:ext uri="{FF2B5EF4-FFF2-40B4-BE49-F238E27FC236}">
                <a16:creationId xmlns:a16="http://schemas.microsoft.com/office/drawing/2014/main" id="{76FE1F9A-52F2-9B43-A2DA-9EF33B96215D}"/>
              </a:ext>
            </a:extLst>
          </p:cNvPr>
          <p:cNvSpPr txBox="1"/>
          <p:nvPr/>
        </p:nvSpPr>
        <p:spPr>
          <a:xfrm>
            <a:off x="6263129" y="1508935"/>
            <a:ext cx="4252471" cy="4401205"/>
          </a:xfrm>
          <a:prstGeom prst="rect">
            <a:avLst/>
          </a:prstGeom>
          <a:noFill/>
        </p:spPr>
        <p:txBody>
          <a:bodyPr wrap="square" rtlCol="0">
            <a:spAutoFit/>
          </a:bodyPr>
          <a:lstStyle/>
          <a:p>
            <a:r>
              <a:rPr lang="en-US" sz="2000" dirty="0"/>
              <a:t>Excerpt: “If the world wants to address our many challenges — if business wants to restore societies’ trust — business must be more transparent and acknowledge that the resources we exploit or conserve and the social benefits we engender or lose, must be factored into a company’s value and thus into day-to-day management. This is not a matter of incremental change, but a radical transformation. And it’s the accountants who will lead the way.”</a:t>
            </a:r>
            <a:endParaRPr lang="en-CN" sz="2000" dirty="0"/>
          </a:p>
        </p:txBody>
      </p:sp>
    </p:spTree>
    <p:extLst>
      <p:ext uri="{BB962C8B-B14F-4D97-AF65-F5344CB8AC3E}">
        <p14:creationId xmlns:p14="http://schemas.microsoft.com/office/powerpoint/2010/main" val="296325245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sz="3600" dirty="0"/>
              <a:t>Process</a:t>
            </a:r>
            <a:r>
              <a:rPr lang="zh-CN" altLang="en-US" sz="3600" dirty="0"/>
              <a:t>：</a:t>
            </a:r>
            <a:r>
              <a:rPr lang="en-US" altLang="zh-CN" sz="3600" dirty="0"/>
              <a:t>The methods of that creates output</a:t>
            </a:r>
            <a:endParaRPr lang="en-US" sz="3600" dirty="0"/>
          </a:p>
        </p:txBody>
      </p:sp>
      <p:sp>
        <p:nvSpPr>
          <p:cNvPr id="4" name="Content Placeholder 2"/>
          <p:cNvSpPr>
            <a:spLocks noGrp="1"/>
          </p:cNvSpPr>
          <p:nvPr>
            <p:ph idx="1"/>
          </p:nvPr>
        </p:nvSpPr>
        <p:spPr>
          <a:xfrm>
            <a:off x="838200" y="1587499"/>
            <a:ext cx="10515600" cy="1601750"/>
          </a:xfrm>
        </p:spPr>
        <p:txBody>
          <a:bodyPr>
            <a:normAutofit/>
          </a:bodyPr>
          <a:lstStyle/>
          <a:p>
            <a:r>
              <a:rPr lang="en-US" altLang="zh-CN" dirty="0"/>
              <a:t>Based on the Output, Define relevant Activities that would deliver the output</a:t>
            </a:r>
          </a:p>
          <a:p>
            <a:r>
              <a:rPr lang="en-US" altLang="zh-CN" dirty="0"/>
              <a:t>Example</a:t>
            </a:r>
            <a:r>
              <a:rPr lang="zh-CN" altLang="en-US" dirty="0"/>
              <a:t>：</a:t>
            </a:r>
            <a:endParaRPr lang="en-US" altLang="zh-CN" dirty="0"/>
          </a:p>
        </p:txBody>
      </p:sp>
      <p:sp>
        <p:nvSpPr>
          <p:cNvPr id="5" name="TextBox 4"/>
          <p:cNvSpPr txBox="1"/>
          <p:nvPr/>
        </p:nvSpPr>
        <p:spPr>
          <a:xfrm>
            <a:off x="5981700" y="2930524"/>
            <a:ext cx="4648200" cy="2585323"/>
          </a:xfrm>
          <a:prstGeom prst="rect">
            <a:avLst/>
          </a:prstGeom>
          <a:noFill/>
        </p:spPr>
        <p:txBody>
          <a:bodyPr wrap="square" rtlCol="0">
            <a:spAutoFit/>
          </a:bodyPr>
          <a:lstStyle/>
          <a:p>
            <a:r>
              <a:rPr lang="en-US" altLang="zh-CN" dirty="0">
                <a:latin typeface="Abadi MT Condensed Light" charset="0"/>
                <a:ea typeface="Abadi MT Condensed Light" charset="0"/>
                <a:cs typeface="Abadi MT Condensed Light" charset="0"/>
              </a:rPr>
              <a:t>Process:</a:t>
            </a:r>
          </a:p>
          <a:p>
            <a:pPr marL="514350" indent="-514350">
              <a:buAutoNum type="arabicPeriod"/>
            </a:pPr>
            <a:r>
              <a:rPr lang="en-US" altLang="zh-CN" dirty="0">
                <a:latin typeface="Abadi MT Condensed Light" charset="0"/>
                <a:ea typeface="Abadi MT Condensed Light" charset="0"/>
                <a:cs typeface="Abadi MT Condensed Light" charset="0"/>
              </a:rPr>
              <a:t>Review 3</a:t>
            </a:r>
            <a:r>
              <a:rPr lang="en-US" altLang="zh-CN" baseline="30000" dirty="0">
                <a:latin typeface="Abadi MT Condensed Light" charset="0"/>
                <a:ea typeface="Abadi MT Condensed Light" charset="0"/>
                <a:cs typeface="Abadi MT Condensed Light" charset="0"/>
              </a:rPr>
              <a:t>rd</a:t>
            </a:r>
            <a:r>
              <a:rPr lang="en-US" altLang="zh-CN" dirty="0">
                <a:latin typeface="Abadi MT Condensed Light" charset="0"/>
                <a:ea typeface="Abadi MT Condensed Light" charset="0"/>
                <a:cs typeface="Abadi MT Condensed Light" charset="0"/>
              </a:rPr>
              <a:t> Party Examination Services, Select the most reliable service agency or agents</a:t>
            </a:r>
          </a:p>
          <a:p>
            <a:pPr marL="514350" indent="-514350">
              <a:buAutoNum type="arabicPeriod"/>
            </a:pP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Select the What Data to collect</a:t>
            </a:r>
          </a:p>
          <a:p>
            <a:pPr marL="514350" indent="-514350">
              <a:buAutoNum type="arabicPeriod"/>
            </a:pPr>
            <a:r>
              <a:rPr lang="en-US" altLang="zh-CN" dirty="0">
                <a:latin typeface="Abadi MT Condensed Light" charset="0"/>
                <a:ea typeface="Abadi MT Condensed Light" charset="0"/>
                <a:cs typeface="Abadi MT Condensed Light" charset="0"/>
              </a:rPr>
              <a:t>Choose how to Collect Data</a:t>
            </a:r>
          </a:p>
          <a:p>
            <a:pPr marL="971550" lvl="1" indent="-514350">
              <a:buAutoNum type="arabicPeriod"/>
            </a:pPr>
            <a:r>
              <a:rPr lang="en-US" altLang="zh-CN" dirty="0">
                <a:latin typeface="Abadi MT Condensed Light" charset="0"/>
                <a:ea typeface="Abadi MT Condensed Light" charset="0"/>
                <a:cs typeface="Abadi MT Condensed Light" charset="0"/>
              </a:rPr>
              <a:t>Data Collection Technology</a:t>
            </a:r>
          </a:p>
          <a:p>
            <a:pPr marL="971550" lvl="1" indent="-514350">
              <a:buAutoNum type="arabicPeriod"/>
            </a:pPr>
            <a:r>
              <a:rPr lang="en-US" altLang="zh-CN" dirty="0">
                <a:latin typeface="Abadi MT Condensed Light" charset="0"/>
                <a:ea typeface="Abadi MT Condensed Light" charset="0"/>
                <a:cs typeface="Abadi MT Condensed Light" charset="0"/>
              </a:rPr>
              <a:t>Data Privacy Protection Technologies</a:t>
            </a:r>
          </a:p>
          <a:p>
            <a:pPr marL="971550" lvl="1" indent="-514350">
              <a:buAutoNum type="arabicPeriod"/>
            </a:pPr>
            <a:endParaRPr lang="en-US" dirty="0">
              <a:latin typeface="Abadi MT Condensed Light" charset="0"/>
              <a:ea typeface="Abadi MT Condensed Light" charset="0"/>
              <a:cs typeface="Abadi MT Condensed Light" charset="0"/>
            </a:endParaRPr>
          </a:p>
        </p:txBody>
      </p:sp>
      <p:sp>
        <p:nvSpPr>
          <p:cNvPr id="6" name="TextBox 5"/>
          <p:cNvSpPr txBox="1"/>
          <p:nvPr/>
        </p:nvSpPr>
        <p:spPr>
          <a:xfrm>
            <a:off x="838200" y="2930524"/>
            <a:ext cx="4648200" cy="1754326"/>
          </a:xfrm>
          <a:prstGeom prst="rect">
            <a:avLst/>
          </a:prstGeom>
          <a:noFill/>
        </p:spPr>
        <p:txBody>
          <a:bodyPr wrap="square" rtlCol="0">
            <a:spAutoFit/>
          </a:bodyPr>
          <a:lstStyle/>
          <a:p>
            <a:r>
              <a:rPr lang="en-US" altLang="zh-CN" dirty="0">
                <a:latin typeface="Abadi MT Condensed Light" charset="0"/>
                <a:ea typeface="Abadi MT Condensed Light" charset="0"/>
                <a:cs typeface="Abadi MT Condensed Light" charset="0"/>
              </a:rPr>
              <a:t>Output</a:t>
            </a:r>
            <a:r>
              <a:rPr lang="zh-CN" altLang="en-US" dirty="0">
                <a:latin typeface="Abadi MT Condensed Light" charset="0"/>
                <a:ea typeface="Abadi MT Condensed Light" charset="0"/>
                <a:cs typeface="Abadi MT Condensed Light" charset="0"/>
              </a:rPr>
              <a:t>：</a:t>
            </a: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Third Party Skill Verification Service and Examination Material/Process</a:t>
            </a:r>
          </a:p>
          <a:p>
            <a:pPr marL="514350" indent="-514350">
              <a:buAutoNum type="arabicPeriod"/>
            </a:pP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Student’s Learning Process Data collected and Protected by Secure Data services</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003194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Input</a:t>
            </a:r>
            <a:endParaRPr lang="en-US" dirty="0"/>
          </a:p>
        </p:txBody>
      </p:sp>
      <p:sp>
        <p:nvSpPr>
          <p:cNvPr id="3" name="Content Placeholder 2"/>
          <p:cNvSpPr>
            <a:spLocks noGrp="1"/>
          </p:cNvSpPr>
          <p:nvPr>
            <p:ph idx="1"/>
          </p:nvPr>
        </p:nvSpPr>
        <p:spPr>
          <a:xfrm>
            <a:off x="838200" y="1587499"/>
            <a:ext cx="10515600" cy="1104901"/>
          </a:xfrm>
        </p:spPr>
        <p:txBody>
          <a:bodyPr>
            <a:normAutofit lnSpcReduction="10000"/>
          </a:bodyPr>
          <a:lstStyle/>
          <a:p>
            <a:r>
              <a:rPr lang="en-US" altLang="zh-CN" dirty="0"/>
              <a:t>Given the Process(</a:t>
            </a:r>
            <a:r>
              <a:rPr lang="en-US" altLang="zh-CN" dirty="0" err="1"/>
              <a:t>es</a:t>
            </a:r>
            <a:r>
              <a:rPr lang="en-US" altLang="zh-CN" dirty="0"/>
              <a:t>), identify the required resources to conduct the activities:</a:t>
            </a:r>
          </a:p>
          <a:p>
            <a:r>
              <a:rPr lang="en-US" altLang="zh-CN" dirty="0"/>
              <a:t>Example</a:t>
            </a:r>
            <a:r>
              <a:rPr lang="zh-CN" altLang="en-US" dirty="0"/>
              <a:t>：</a:t>
            </a:r>
            <a:endParaRPr lang="en-US" altLang="zh-CN" dirty="0"/>
          </a:p>
        </p:txBody>
      </p:sp>
      <p:sp>
        <p:nvSpPr>
          <p:cNvPr id="4" name="TextBox 3"/>
          <p:cNvSpPr txBox="1"/>
          <p:nvPr/>
        </p:nvSpPr>
        <p:spPr>
          <a:xfrm>
            <a:off x="927100" y="2930524"/>
            <a:ext cx="4648200" cy="2308324"/>
          </a:xfrm>
          <a:prstGeom prst="rect">
            <a:avLst/>
          </a:prstGeom>
          <a:noFill/>
        </p:spPr>
        <p:txBody>
          <a:bodyPr wrap="square" rtlCol="0">
            <a:spAutoFit/>
          </a:bodyPr>
          <a:lstStyle/>
          <a:p>
            <a:r>
              <a:rPr lang="en-US" altLang="zh-CN" dirty="0">
                <a:latin typeface="Abadi MT Condensed Light" charset="0"/>
                <a:ea typeface="Abadi MT Condensed Light" charset="0"/>
                <a:cs typeface="Abadi MT Condensed Light" charset="0"/>
              </a:rPr>
              <a:t>Process:</a:t>
            </a:r>
          </a:p>
          <a:p>
            <a:pPr marL="514350" indent="-514350">
              <a:buAutoNum type="arabicPeriod"/>
            </a:pPr>
            <a:r>
              <a:rPr lang="en-US" altLang="zh-CN" dirty="0">
                <a:latin typeface="Abadi MT Condensed Light" charset="0"/>
                <a:ea typeface="Abadi MT Condensed Light" charset="0"/>
                <a:cs typeface="Abadi MT Condensed Light" charset="0"/>
              </a:rPr>
              <a:t>Review 3</a:t>
            </a:r>
            <a:r>
              <a:rPr lang="en-US" altLang="zh-CN" baseline="30000" dirty="0">
                <a:latin typeface="Abadi MT Condensed Light" charset="0"/>
                <a:ea typeface="Abadi MT Condensed Light" charset="0"/>
                <a:cs typeface="Abadi MT Condensed Light" charset="0"/>
              </a:rPr>
              <a:t>rd</a:t>
            </a:r>
            <a:r>
              <a:rPr lang="en-US" altLang="zh-CN" dirty="0">
                <a:latin typeface="Abadi MT Condensed Light" charset="0"/>
                <a:ea typeface="Abadi MT Condensed Light" charset="0"/>
                <a:cs typeface="Abadi MT Condensed Light" charset="0"/>
              </a:rPr>
              <a:t> Party Examination Services, Select the most reliable service agency or agents</a:t>
            </a:r>
          </a:p>
          <a:p>
            <a:pPr marL="514350" indent="-514350">
              <a:buAutoNum type="arabicPeriod"/>
            </a:pP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Select the What Data to collect</a:t>
            </a:r>
          </a:p>
          <a:p>
            <a:pPr marL="514350" indent="-514350">
              <a:buAutoNum type="arabicPeriod"/>
            </a:pPr>
            <a:r>
              <a:rPr lang="en-US" altLang="zh-CN" dirty="0">
                <a:latin typeface="Abadi MT Condensed Light" charset="0"/>
                <a:ea typeface="Abadi MT Condensed Light" charset="0"/>
                <a:cs typeface="Abadi MT Condensed Light" charset="0"/>
              </a:rPr>
              <a:t>Choose how to Collect Data</a:t>
            </a:r>
          </a:p>
          <a:p>
            <a:pPr marL="971550" lvl="1" indent="-514350">
              <a:buAutoNum type="arabicPeriod"/>
            </a:pPr>
            <a:r>
              <a:rPr lang="en-US" altLang="zh-CN" dirty="0">
                <a:latin typeface="Abadi MT Condensed Light" charset="0"/>
                <a:ea typeface="Abadi MT Condensed Light" charset="0"/>
                <a:cs typeface="Abadi MT Condensed Light" charset="0"/>
              </a:rPr>
              <a:t>Data Collection Technology</a:t>
            </a:r>
          </a:p>
          <a:p>
            <a:pPr marL="971550" lvl="1" indent="-514350">
              <a:buAutoNum type="arabicPeriod"/>
            </a:pPr>
            <a:r>
              <a:rPr lang="en-US" altLang="zh-CN" dirty="0">
                <a:latin typeface="Abadi MT Condensed Light" charset="0"/>
                <a:ea typeface="Abadi MT Condensed Light" charset="0"/>
                <a:cs typeface="Abadi MT Condensed Light" charset="0"/>
              </a:rPr>
              <a:t>Data Privacy Protection Technologies</a:t>
            </a:r>
          </a:p>
        </p:txBody>
      </p:sp>
      <p:sp>
        <p:nvSpPr>
          <p:cNvPr id="5" name="TextBox 4"/>
          <p:cNvSpPr txBox="1"/>
          <p:nvPr/>
        </p:nvSpPr>
        <p:spPr>
          <a:xfrm>
            <a:off x="6299200" y="2930524"/>
            <a:ext cx="4648200" cy="1754326"/>
          </a:xfrm>
          <a:prstGeom prst="rect">
            <a:avLst/>
          </a:prstGeom>
          <a:noFill/>
        </p:spPr>
        <p:txBody>
          <a:bodyPr wrap="square" rtlCol="0">
            <a:spAutoFit/>
          </a:bodyPr>
          <a:lstStyle/>
          <a:p>
            <a:r>
              <a:rPr lang="en-US" altLang="zh-CN" dirty="0">
                <a:latin typeface="Abadi MT Condensed Light" charset="0"/>
                <a:ea typeface="Abadi MT Condensed Light" charset="0"/>
                <a:cs typeface="Abadi MT Condensed Light" charset="0"/>
              </a:rPr>
              <a:t>Input:</a:t>
            </a:r>
          </a:p>
          <a:p>
            <a:pPr marL="514350" indent="-514350">
              <a:buAutoNum type="arabicPeriod"/>
            </a:pPr>
            <a:r>
              <a:rPr lang="en-US" altLang="zh-CN" dirty="0">
                <a:latin typeface="Abadi MT Condensed Light" charset="0"/>
                <a:ea typeface="Abadi MT Condensed Light" charset="0"/>
                <a:cs typeface="Abadi MT Condensed Light" charset="0"/>
              </a:rPr>
              <a:t>A list of available 3</a:t>
            </a:r>
            <a:r>
              <a:rPr lang="en-US" altLang="zh-CN" baseline="30000" dirty="0">
                <a:latin typeface="Abadi MT Condensed Light" charset="0"/>
                <a:ea typeface="Abadi MT Condensed Light" charset="0"/>
                <a:cs typeface="Abadi MT Condensed Light" charset="0"/>
              </a:rPr>
              <a:t>rd</a:t>
            </a:r>
            <a:r>
              <a:rPr lang="en-US" altLang="zh-CN" dirty="0">
                <a:latin typeface="Abadi MT Condensed Light" charset="0"/>
                <a:ea typeface="Abadi MT Condensed Light" charset="0"/>
                <a:cs typeface="Abadi MT Condensed Light" charset="0"/>
              </a:rPr>
              <a:t> Party Professional Skill Qualification Services</a:t>
            </a:r>
          </a:p>
          <a:p>
            <a:pPr marL="514350" indent="-514350">
              <a:buAutoNum type="arabicPeriod"/>
            </a:pPr>
            <a:endParaRPr lang="en-US" altLang="zh-CN" dirty="0">
              <a:latin typeface="Abadi MT Condensed Light" charset="0"/>
              <a:ea typeface="Abadi MT Condensed Light" charset="0"/>
              <a:cs typeface="Abadi MT Condensed Light" charset="0"/>
            </a:endParaRPr>
          </a:p>
          <a:p>
            <a:pPr marL="514350" indent="-514350">
              <a:buAutoNum type="arabicPeriod"/>
            </a:pPr>
            <a:r>
              <a:rPr lang="en-US" altLang="zh-CN" dirty="0">
                <a:latin typeface="Abadi MT Condensed Light" charset="0"/>
                <a:ea typeface="Abadi MT Condensed Light" charset="0"/>
                <a:cs typeface="Abadi MT Condensed Light" charset="0"/>
              </a:rPr>
              <a:t>Learning Process Data analysis experts</a:t>
            </a:r>
          </a:p>
          <a:p>
            <a:pPr marL="514350" indent="-514350">
              <a:buAutoNum type="arabicPeriod"/>
            </a:pPr>
            <a:r>
              <a:rPr lang="en-US" altLang="zh-CN" dirty="0">
                <a:latin typeface="Abadi MT Condensed Light" charset="0"/>
                <a:ea typeface="Abadi MT Condensed Light" charset="0"/>
                <a:cs typeface="Abadi MT Condensed Light" charset="0"/>
              </a:rPr>
              <a:t>Learning Process Data collection experts</a:t>
            </a:r>
          </a:p>
        </p:txBody>
      </p:sp>
    </p:spTree>
    <p:extLst>
      <p:ext uri="{BB962C8B-B14F-4D97-AF65-F5344CB8AC3E}">
        <p14:creationId xmlns:p14="http://schemas.microsoft.com/office/powerpoint/2010/main" val="3518790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a:t>External Factors</a:t>
            </a:r>
            <a:endParaRPr lang="en-US" dirty="0"/>
          </a:p>
        </p:txBody>
      </p:sp>
      <p:sp>
        <p:nvSpPr>
          <p:cNvPr id="3" name="Content Placeholder 2"/>
          <p:cNvSpPr>
            <a:spLocks noGrp="1"/>
          </p:cNvSpPr>
          <p:nvPr>
            <p:ph idx="1"/>
          </p:nvPr>
        </p:nvSpPr>
        <p:spPr>
          <a:xfrm>
            <a:off x="838200" y="1587499"/>
            <a:ext cx="10515600" cy="4533901"/>
          </a:xfrm>
        </p:spPr>
        <p:txBody>
          <a:bodyPr>
            <a:normAutofit/>
          </a:bodyPr>
          <a:lstStyle/>
          <a:p>
            <a:r>
              <a:rPr lang="en-US" altLang="zh-CN" dirty="0"/>
              <a:t>Enumerate any factors that might cause the project to fail or to become out of context.</a:t>
            </a:r>
          </a:p>
          <a:p>
            <a:r>
              <a:rPr lang="en-US" altLang="zh-CN" dirty="0"/>
              <a:t>Example</a:t>
            </a:r>
            <a:r>
              <a:rPr lang="zh-CN" altLang="en-US" dirty="0"/>
              <a:t>：</a:t>
            </a:r>
            <a:endParaRPr lang="en-US" altLang="zh-CN" dirty="0"/>
          </a:p>
          <a:p>
            <a:pPr marL="514350" indent="-514350">
              <a:buAutoNum type="arabicPeriod"/>
            </a:pPr>
            <a:r>
              <a:rPr lang="en-US" altLang="zh-CN" dirty="0"/>
              <a:t>Students share their passwords, confounding data collected</a:t>
            </a:r>
          </a:p>
          <a:p>
            <a:pPr marL="514350" indent="-514350">
              <a:buAutoNum type="arabicPeriod"/>
            </a:pPr>
            <a:r>
              <a:rPr lang="en-US" altLang="zh-CN" dirty="0"/>
              <a:t>Participants do not use the data collection device, not enough data can be collected in time</a:t>
            </a:r>
          </a:p>
          <a:p>
            <a:pPr marL="514350" indent="-514350">
              <a:buAutoNum type="arabicPeriod"/>
            </a:pPr>
            <a:r>
              <a:rPr lang="en-US" altLang="zh-CN" dirty="0"/>
              <a:t>Due to smog, students are asked to not attend classes in general</a:t>
            </a:r>
          </a:p>
          <a:p>
            <a:pPr marL="514350" indent="-514350">
              <a:buAutoNum type="arabicPeriod"/>
            </a:pPr>
            <a:endParaRPr lang="en-US" altLang="zh-CN" dirty="0"/>
          </a:p>
        </p:txBody>
      </p:sp>
    </p:spTree>
    <p:extLst>
      <p:ext uri="{BB962C8B-B14F-4D97-AF65-F5344CB8AC3E}">
        <p14:creationId xmlns:p14="http://schemas.microsoft.com/office/powerpoint/2010/main" val="43171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41960" y="-1325563"/>
            <a:ext cx="10515600" cy="1325563"/>
          </a:xfrm>
        </p:spPr>
        <p:txBody>
          <a:bodyPr>
            <a:normAutofit/>
          </a:bodyPr>
          <a:lstStyle/>
          <a:p>
            <a:r>
              <a:rPr lang="en-US" altLang="zh-CN" dirty="0"/>
              <a:t>Assessing external factors</a:t>
            </a:r>
            <a:endParaRPr lang="en-US" dirty="0"/>
          </a:p>
        </p:txBody>
      </p:sp>
      <p:pic>
        <p:nvPicPr>
          <p:cNvPr id="4" name="Picture 3"/>
          <p:cNvPicPr>
            <a:picLocks noChangeAspect="1"/>
          </p:cNvPicPr>
          <p:nvPr/>
        </p:nvPicPr>
        <p:blipFill>
          <a:blip r:embed="rId2"/>
          <a:stretch>
            <a:fillRect/>
          </a:stretch>
        </p:blipFill>
        <p:spPr>
          <a:xfrm>
            <a:off x="1363526" y="0"/>
            <a:ext cx="9464948" cy="6858000"/>
          </a:xfrm>
          <a:prstGeom prst="rect">
            <a:avLst/>
          </a:prstGeom>
        </p:spPr>
      </p:pic>
    </p:spTree>
    <p:extLst>
      <p:ext uri="{BB962C8B-B14F-4D97-AF65-F5344CB8AC3E}">
        <p14:creationId xmlns:p14="http://schemas.microsoft.com/office/powerpoint/2010/main" val="205748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441960" y="-1325563"/>
            <a:ext cx="10515600" cy="1325563"/>
          </a:xfrm>
        </p:spPr>
        <p:txBody>
          <a:bodyPr>
            <a:normAutofit/>
          </a:bodyPr>
          <a:lstStyle/>
          <a:p>
            <a:r>
              <a:rPr lang="en-US" altLang="zh-CN" dirty="0"/>
              <a:t>Weaknesses of the Logic Model</a:t>
            </a:r>
            <a:endParaRPr lang="en-US" dirty="0"/>
          </a:p>
        </p:txBody>
      </p:sp>
      <p:pic>
        <p:nvPicPr>
          <p:cNvPr id="2" name="Picture 1"/>
          <p:cNvPicPr>
            <a:picLocks noChangeAspect="1"/>
          </p:cNvPicPr>
          <p:nvPr/>
        </p:nvPicPr>
        <p:blipFill>
          <a:blip r:embed="rId2"/>
          <a:stretch>
            <a:fillRect/>
          </a:stretch>
        </p:blipFill>
        <p:spPr>
          <a:xfrm>
            <a:off x="1446810" y="0"/>
            <a:ext cx="9298379" cy="6858000"/>
          </a:xfrm>
          <a:prstGeom prst="rect">
            <a:avLst/>
          </a:prstGeom>
        </p:spPr>
      </p:pic>
    </p:spTree>
    <p:extLst>
      <p:ext uri="{BB962C8B-B14F-4D97-AF65-F5344CB8AC3E}">
        <p14:creationId xmlns:p14="http://schemas.microsoft.com/office/powerpoint/2010/main" val="3891600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Logic Frame of the UK</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100714" y="1386840"/>
            <a:ext cx="5990571" cy="5303776"/>
          </a:xfrm>
          <a:prstGeom prst="rect">
            <a:avLst/>
          </a:prstGeom>
        </p:spPr>
      </p:pic>
    </p:spTree>
    <p:extLst>
      <p:ext uri="{BB962C8B-B14F-4D97-AF65-F5344CB8AC3E}">
        <p14:creationId xmlns:p14="http://schemas.microsoft.com/office/powerpoint/2010/main" val="1894920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Logic Frame of the UK</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39721" y="1690688"/>
            <a:ext cx="9312558" cy="4451032"/>
          </a:xfrm>
          <a:prstGeom prst="rect">
            <a:avLst/>
          </a:prstGeom>
        </p:spPr>
      </p:pic>
    </p:spTree>
    <p:extLst>
      <p:ext uri="{BB962C8B-B14F-4D97-AF65-F5344CB8AC3E}">
        <p14:creationId xmlns:p14="http://schemas.microsoft.com/office/powerpoint/2010/main" val="3240976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Logic Frame of the UK</a:t>
            </a:r>
            <a:endParaRPr lang="en-US" dirty="0"/>
          </a:p>
        </p:txBody>
      </p:sp>
      <p:pic>
        <p:nvPicPr>
          <p:cNvPr id="2" name="Picture 1"/>
          <p:cNvPicPr>
            <a:picLocks noChangeAspect="1"/>
          </p:cNvPicPr>
          <p:nvPr/>
        </p:nvPicPr>
        <p:blipFill>
          <a:blip r:embed="rId2"/>
          <a:stretch>
            <a:fillRect/>
          </a:stretch>
        </p:blipFill>
        <p:spPr>
          <a:xfrm>
            <a:off x="953769" y="2235200"/>
            <a:ext cx="9921113" cy="1940560"/>
          </a:xfrm>
          <a:prstGeom prst="rect">
            <a:avLst/>
          </a:prstGeom>
        </p:spPr>
      </p:pic>
    </p:spTree>
    <p:extLst>
      <p:ext uri="{BB962C8B-B14F-4D97-AF65-F5344CB8AC3E}">
        <p14:creationId xmlns:p14="http://schemas.microsoft.com/office/powerpoint/2010/main" val="2922902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a:t>
            </a:r>
            <a:r>
              <a:rPr lang="en-US" dirty="0" err="1"/>
              <a:t>LogFrame</a:t>
            </a:r>
            <a:endParaRPr lang="en-US" dirty="0"/>
          </a:p>
        </p:txBody>
      </p:sp>
      <p:pic>
        <p:nvPicPr>
          <p:cNvPr id="3" name="Picture 2"/>
          <p:cNvPicPr>
            <a:picLocks noChangeAspect="1"/>
          </p:cNvPicPr>
          <p:nvPr/>
        </p:nvPicPr>
        <p:blipFill>
          <a:blip r:embed="rId2"/>
          <a:stretch>
            <a:fillRect/>
          </a:stretch>
        </p:blipFill>
        <p:spPr>
          <a:xfrm>
            <a:off x="838200" y="0"/>
            <a:ext cx="9176321" cy="6858000"/>
          </a:xfrm>
          <a:prstGeom prst="rect">
            <a:avLst/>
          </a:prstGeom>
        </p:spPr>
      </p:pic>
    </p:spTree>
    <p:extLst>
      <p:ext uri="{BB962C8B-B14F-4D97-AF65-F5344CB8AC3E}">
        <p14:creationId xmlns:p14="http://schemas.microsoft.com/office/powerpoint/2010/main" val="2303959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A reminder of the Goal for AESP 2017</a:t>
            </a:r>
            <a:endParaRPr lang="en-US" dirty="0"/>
          </a:p>
        </p:txBody>
      </p:sp>
      <p:sp>
        <p:nvSpPr>
          <p:cNvPr id="9" name="Content Placeholder 2"/>
          <p:cNvSpPr>
            <a:spLocks noGrp="1"/>
          </p:cNvSpPr>
          <p:nvPr>
            <p:ph idx="1"/>
          </p:nvPr>
        </p:nvSpPr>
        <p:spPr>
          <a:xfrm>
            <a:off x="838200" y="2463799"/>
            <a:ext cx="10515600" cy="3713163"/>
          </a:xfrm>
        </p:spPr>
        <p:txBody>
          <a:bodyPr>
            <a:normAutofit/>
          </a:bodyPr>
          <a:lstStyle/>
          <a:p>
            <a:r>
              <a:rPr lang="en-US" altLang="zh-CN" dirty="0"/>
              <a:t>Example</a:t>
            </a:r>
            <a:r>
              <a:rPr lang="zh-CN" altLang="en-US" dirty="0"/>
              <a:t>：</a:t>
            </a:r>
            <a:endParaRPr lang="en-US" altLang="zh-CN" dirty="0"/>
          </a:p>
          <a:p>
            <a:r>
              <a:rPr lang="en-US" altLang="zh-CN" dirty="0">
                <a:solidFill>
                  <a:schemeClr val="bg1">
                    <a:lumMod val="65000"/>
                  </a:schemeClr>
                </a:solidFill>
              </a:rPr>
              <a:t>Background: On March 6, 2017, a group of China-UK students have spent over 3 months creating at least 10 Business Plans... </a:t>
            </a:r>
          </a:p>
          <a:p>
            <a:r>
              <a:rPr lang="en-US" altLang="zh-CN" dirty="0"/>
              <a:t>Goal</a:t>
            </a:r>
            <a:r>
              <a:rPr lang="zh-CN" altLang="en-US" dirty="0"/>
              <a:t>：</a:t>
            </a:r>
            <a:r>
              <a:rPr lang="en-US" altLang="zh-CN" dirty="0"/>
              <a:t>Improve the content and presentation of existing Business Plans, so that all plans are ready to be served to Dragons in </a:t>
            </a:r>
            <a:r>
              <a:rPr lang="en-US" altLang="zh-CN" dirty="0" err="1"/>
              <a:t>iCenter’s</a:t>
            </a:r>
            <a:r>
              <a:rPr lang="en-US" altLang="zh-CN" dirty="0"/>
              <a:t> Den on </a:t>
            </a:r>
            <a:r>
              <a:rPr lang="en-US" altLang="zh-CN" dirty="0">
                <a:solidFill>
                  <a:srgbClr val="FF0000"/>
                </a:solidFill>
              </a:rPr>
              <a:t>Friday, March 10, 2017</a:t>
            </a:r>
            <a:r>
              <a:rPr lang="en-US" altLang="zh-CN" dirty="0"/>
              <a:t>.</a:t>
            </a:r>
          </a:p>
          <a:p>
            <a:endParaRPr lang="en-US" dirty="0"/>
          </a:p>
        </p:txBody>
      </p:sp>
      <p:pic>
        <p:nvPicPr>
          <p:cNvPr id="3" name="Picture 2"/>
          <p:cNvPicPr>
            <a:picLocks noChangeAspect="1"/>
          </p:cNvPicPr>
          <p:nvPr/>
        </p:nvPicPr>
        <p:blipFill>
          <a:blip r:embed="rId2"/>
          <a:stretch>
            <a:fillRect/>
          </a:stretch>
        </p:blipFill>
        <p:spPr>
          <a:xfrm>
            <a:off x="520700" y="1387828"/>
            <a:ext cx="11671300" cy="876300"/>
          </a:xfrm>
          <a:prstGeom prst="rect">
            <a:avLst/>
          </a:prstGeom>
        </p:spPr>
      </p:pic>
    </p:spTree>
    <p:extLst>
      <p:ext uri="{BB962C8B-B14F-4D97-AF65-F5344CB8AC3E}">
        <p14:creationId xmlns:p14="http://schemas.microsoft.com/office/powerpoint/2010/main" val="114047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rPr>
              <a:t>History of Accounting</a:t>
            </a:r>
            <a:endParaRPr lang="en-US" dirty="0">
              <a:latin typeface="Weibei SC" panose="03000800000000000000" pitchFamily="66" charset="-128"/>
              <a:ea typeface="Weibei SC" panose="03000800000000000000" pitchFamily="66" charset="-128"/>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5350932" y="1600202"/>
            <a:ext cx="6519937" cy="4461931"/>
          </a:xfrm>
        </p:spPr>
        <p:txBody>
          <a:bodyPr>
            <a:normAutofit/>
          </a:bodyPr>
          <a:lstStyle/>
          <a:p>
            <a:r>
              <a:rPr lang="en-US" altLang="zh-CN" dirty="0">
                <a:ea typeface="Weibei SC" panose="03000800000000000000" pitchFamily="66" charset="-128"/>
              </a:rPr>
              <a:t>Luca</a:t>
            </a:r>
            <a:r>
              <a:rPr lang="zh-CN" altLang="en-US" dirty="0">
                <a:ea typeface="Weibei SC" panose="03000800000000000000" pitchFamily="66" charset="-128"/>
              </a:rPr>
              <a:t> </a:t>
            </a:r>
            <a:r>
              <a:rPr lang="en-US" altLang="zh-CN" dirty="0" err="1">
                <a:ea typeface="Weibei SC" panose="03000800000000000000" pitchFamily="66" charset="-128"/>
              </a:rPr>
              <a:t>Pacioli</a:t>
            </a:r>
            <a:r>
              <a:rPr lang="en-US" altLang="zh-CN" dirty="0">
                <a:ea typeface="Weibei SC" panose="03000800000000000000" pitchFamily="66" charset="-128"/>
              </a:rPr>
              <a:t> </a:t>
            </a:r>
            <a:r>
              <a:rPr lang="en-US" altLang="zh-CN" dirty="0">
                <a:ea typeface="STXingkai" panose="02010800040101010101" pitchFamily="2" charset="-122"/>
              </a:rPr>
              <a:t>invented Double Entry Book Keeping during the Renaissance.</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130" y="1624165"/>
            <a:ext cx="4571397" cy="3809498"/>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0161" y="3315204"/>
            <a:ext cx="5515430" cy="2746929"/>
          </a:xfrm>
          <a:prstGeom prst="rect">
            <a:avLst/>
          </a:prstGeom>
        </p:spPr>
      </p:pic>
    </p:spTree>
    <p:extLst>
      <p:ext uri="{BB962C8B-B14F-4D97-AF65-F5344CB8AC3E}">
        <p14:creationId xmlns:p14="http://schemas.microsoft.com/office/powerpoint/2010/main" val="211417719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normAutofit/>
          </a:bodyPr>
          <a:lstStyle/>
          <a:p>
            <a:r>
              <a:rPr lang="en-US" altLang="zh-CN" dirty="0"/>
              <a:t>Reference Material</a:t>
            </a:r>
            <a:endParaRPr lang="en-US" dirty="0"/>
          </a:p>
        </p:txBody>
      </p:sp>
      <p:sp>
        <p:nvSpPr>
          <p:cNvPr id="3" name="Content Placeholder 2"/>
          <p:cNvSpPr>
            <a:spLocks noGrp="1"/>
          </p:cNvSpPr>
          <p:nvPr>
            <p:ph idx="1"/>
          </p:nvPr>
        </p:nvSpPr>
        <p:spPr>
          <a:xfrm>
            <a:off x="838200" y="1587499"/>
            <a:ext cx="10515600" cy="4533901"/>
          </a:xfrm>
        </p:spPr>
        <p:txBody>
          <a:bodyPr>
            <a:normAutofit/>
          </a:bodyPr>
          <a:lstStyle/>
          <a:p>
            <a:r>
              <a:rPr lang="en-US" altLang="zh-CN" dirty="0"/>
              <a:t>David Allen, Getting Things Done: The Art of </a:t>
            </a:r>
            <a:r>
              <a:rPr lang="en-US" altLang="zh-CN" dirty="0" err="1"/>
              <a:t>Stree</a:t>
            </a:r>
            <a:r>
              <a:rPr lang="en-US" altLang="zh-CN" dirty="0"/>
              <a:t> Free Productivity, Penguin Books, Revised Edition, 2015, p. 163~169</a:t>
            </a:r>
          </a:p>
          <a:p>
            <a:r>
              <a:rPr lang="en-US" dirty="0"/>
              <a:t>Department for International Development of the United Kingdom, </a:t>
            </a:r>
            <a:r>
              <a:rPr lang="en-US" i="1" dirty="0"/>
              <a:t>Tools for Development: a handbook for those involved in development activity </a:t>
            </a:r>
            <a:r>
              <a:rPr lang="en-US" dirty="0"/>
              <a:t>(2002): </a:t>
            </a:r>
          </a:p>
          <a:p>
            <a:r>
              <a:rPr lang="en-US" dirty="0"/>
              <a:t>Electronic Resource: The Logic Frame Approach </a:t>
            </a:r>
            <a:r>
              <a:rPr lang="en-US" dirty="0">
                <a:hlinkClick r:id="rId2"/>
              </a:rPr>
              <a:t>http://unpan1.un.org/intradoc/groups/public/documents/UN/UNPAN032814.pdf</a:t>
            </a:r>
            <a:r>
              <a:rPr lang="en-US" dirty="0"/>
              <a:t> Last Accessed: March, 6, 2017</a:t>
            </a:r>
          </a:p>
        </p:txBody>
      </p:sp>
    </p:spTree>
    <p:extLst>
      <p:ext uri="{BB962C8B-B14F-4D97-AF65-F5344CB8AC3E}">
        <p14:creationId xmlns:p14="http://schemas.microsoft.com/office/powerpoint/2010/main" val="2110414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b="1" dirty="0">
                <a:latin typeface="+mn-lt"/>
              </a:rPr>
              <a:t>Debits and Credits and the Expanded Accounting Equation</a:t>
            </a:r>
          </a:p>
        </p:txBody>
      </p:sp>
      <p:pic>
        <p:nvPicPr>
          <p:cNvPr id="7" name="Picture 6">
            <a:extLst>
              <a:ext uri="{FF2B5EF4-FFF2-40B4-BE49-F238E27FC236}">
                <a16:creationId xmlns:a16="http://schemas.microsoft.com/office/drawing/2014/main" id="{11AF290E-7E2C-444C-83EF-B1EF88A27960}"/>
              </a:ext>
            </a:extLst>
          </p:cNvPr>
          <p:cNvPicPr>
            <a:picLocks noChangeAspect="1"/>
          </p:cNvPicPr>
          <p:nvPr/>
        </p:nvPicPr>
        <p:blipFill>
          <a:blip r:embed="rId2"/>
          <a:stretch>
            <a:fillRect/>
          </a:stretch>
        </p:blipFill>
        <p:spPr>
          <a:xfrm>
            <a:off x="2896082" y="1557590"/>
            <a:ext cx="6399835" cy="4666957"/>
          </a:xfrm>
          <a:prstGeom prst="rect">
            <a:avLst/>
          </a:prstGeom>
        </p:spPr>
      </p:pic>
      <p:sp>
        <p:nvSpPr>
          <p:cNvPr id="8" name="TextBox 7">
            <a:extLst>
              <a:ext uri="{FF2B5EF4-FFF2-40B4-BE49-F238E27FC236}">
                <a16:creationId xmlns:a16="http://schemas.microsoft.com/office/drawing/2014/main" id="{8836DA92-FFF5-3B4E-98B0-4A8E2588FFBE}"/>
              </a:ext>
            </a:extLst>
          </p:cNvPr>
          <p:cNvSpPr txBox="1"/>
          <p:nvPr/>
        </p:nvSpPr>
        <p:spPr>
          <a:xfrm>
            <a:off x="4618299" y="6350291"/>
            <a:ext cx="4891083" cy="369332"/>
          </a:xfrm>
          <a:prstGeom prst="rect">
            <a:avLst/>
          </a:prstGeom>
          <a:noFill/>
        </p:spPr>
        <p:txBody>
          <a:bodyPr wrap="none" rtlCol="0">
            <a:spAutoFit/>
          </a:bodyPr>
          <a:lstStyle/>
          <a:p>
            <a:r>
              <a:rPr lang="en-US" dirty="0"/>
              <a:t>Image source: https://</a:t>
            </a:r>
            <a:r>
              <a:rPr lang="en-US" dirty="0" err="1"/>
              <a:t>youtu.be</a:t>
            </a:r>
            <a:r>
              <a:rPr lang="en-US" dirty="0"/>
              <a:t>/</a:t>
            </a:r>
            <a:r>
              <a:rPr lang="en-US" dirty="0" err="1"/>
              <a:t>gIWmPrUDj_M</a:t>
            </a:r>
            <a:endParaRPr lang="en-CN" dirty="0"/>
          </a:p>
        </p:txBody>
      </p:sp>
    </p:spTree>
    <p:extLst>
      <p:ext uri="{BB962C8B-B14F-4D97-AF65-F5344CB8AC3E}">
        <p14:creationId xmlns:p14="http://schemas.microsoft.com/office/powerpoint/2010/main" val="5363523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zh-CN" altLang="en-US" dirty="0">
                <a:latin typeface="STXingkai" panose="02010800040101010101" pitchFamily="2" charset="-122"/>
                <a:ea typeface="STXingkai" panose="02010800040101010101" pitchFamily="2" charset="-122"/>
              </a:rPr>
              <a:t>复式记账启蒙了西方科学和艺术的发展</a:t>
            </a:r>
            <a:endParaRPr lang="en-US" dirty="0">
              <a:latin typeface="STXingkai" panose="02010800040101010101" pitchFamily="2" charset="-122"/>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3599543" y="1600202"/>
            <a:ext cx="8271327" cy="4983160"/>
          </a:xfrm>
        </p:spPr>
        <p:txBody>
          <a:bodyPr>
            <a:normAutofit fontScale="92500" lnSpcReduction="20000"/>
          </a:bodyPr>
          <a:lstStyle/>
          <a:p>
            <a:r>
              <a:rPr lang="en-US" altLang="zh-CN" dirty="0" err="1">
                <a:ea typeface="Weibei SC" panose="03000800000000000000" pitchFamily="66" charset="-128"/>
              </a:rPr>
              <a:t>Pacioli</a:t>
            </a:r>
            <a:r>
              <a:rPr lang="zh-CN" altLang="en-US" dirty="0">
                <a:ea typeface="Weibei SC" panose="03000800000000000000" pitchFamily="66" charset="-128"/>
              </a:rPr>
              <a:t> </a:t>
            </a:r>
            <a:r>
              <a:rPr lang="en-US" altLang="zh-CN" dirty="0">
                <a:ea typeface="Weibei SC" panose="03000800000000000000" pitchFamily="66" charset="-128"/>
              </a:rPr>
              <a:t>was primarily remembered by Double Entry Book Keeping</a:t>
            </a:r>
            <a:endParaRPr lang="en-US" altLang="zh-CN" dirty="0">
              <a:ea typeface="STXingkai" panose="02010800040101010101" pitchFamily="2" charset="-122"/>
            </a:endParaRPr>
          </a:p>
          <a:p>
            <a:r>
              <a:rPr lang="en-US" altLang="zh-CN" dirty="0" err="1">
                <a:ea typeface="Weibei SC" panose="03000800000000000000" pitchFamily="66" charset="-128"/>
              </a:rPr>
              <a:t>Pacioli</a:t>
            </a:r>
            <a:r>
              <a:rPr lang="zh-CN" altLang="en-US" dirty="0">
                <a:ea typeface="Weibei SC" panose="03000800000000000000" pitchFamily="66" charset="-128"/>
              </a:rPr>
              <a:t> </a:t>
            </a:r>
            <a:r>
              <a:rPr lang="en-US" altLang="zh-CN" dirty="0">
                <a:ea typeface="STXingkai" panose="02010800040101010101" pitchFamily="2" charset="-122"/>
              </a:rPr>
              <a:t>worked with da Vinci to create paintings and sculptures</a:t>
            </a:r>
          </a:p>
          <a:p>
            <a:r>
              <a:rPr lang="en-US" altLang="zh-CN" dirty="0">
                <a:ea typeface="Weibei SC" panose="03000800000000000000" pitchFamily="66" charset="-128"/>
              </a:rPr>
              <a:t>Summa de </a:t>
            </a:r>
            <a:r>
              <a:rPr lang="en-US" altLang="zh-CN" dirty="0" err="1">
                <a:ea typeface="Weibei SC" panose="03000800000000000000" pitchFamily="66" charset="-128"/>
              </a:rPr>
              <a:t>arithmetica</a:t>
            </a:r>
            <a:r>
              <a:rPr lang="en-US" altLang="zh-CN" dirty="0">
                <a:ea typeface="Weibei SC" panose="03000800000000000000" pitchFamily="66" charset="-128"/>
              </a:rPr>
              <a:t>, </a:t>
            </a:r>
            <a:r>
              <a:rPr lang="en-US" altLang="zh-CN" dirty="0" err="1">
                <a:ea typeface="Weibei SC" panose="03000800000000000000" pitchFamily="66" charset="-128"/>
              </a:rPr>
              <a:t>geometria</a:t>
            </a:r>
            <a:r>
              <a:rPr lang="en-US" altLang="zh-CN" dirty="0">
                <a:ea typeface="Weibei SC" panose="03000800000000000000" pitchFamily="66" charset="-128"/>
              </a:rPr>
              <a:t>, </a:t>
            </a:r>
            <a:r>
              <a:rPr lang="en-US" altLang="zh-CN" dirty="0" err="1">
                <a:ea typeface="Weibei SC" panose="03000800000000000000" pitchFamily="66" charset="-128"/>
              </a:rPr>
              <a:t>proportioni</a:t>
            </a:r>
            <a:r>
              <a:rPr lang="en-US" altLang="zh-CN" dirty="0">
                <a:ea typeface="Weibei SC" panose="03000800000000000000" pitchFamily="66" charset="-128"/>
              </a:rPr>
              <a:t> et </a:t>
            </a:r>
            <a:r>
              <a:rPr lang="en-US" altLang="zh-CN" dirty="0" err="1">
                <a:ea typeface="Weibei SC" panose="03000800000000000000" pitchFamily="66" charset="-128"/>
              </a:rPr>
              <a:t>proportionalita</a:t>
            </a:r>
            <a:r>
              <a:rPr lang="en-US" altLang="zh-CN" dirty="0">
                <a:ea typeface="Weibei SC" panose="03000800000000000000" pitchFamily="66" charset="-128"/>
              </a:rPr>
              <a:t> </a:t>
            </a:r>
            <a:r>
              <a:rPr lang="zh-CN" altLang="en-US" dirty="0">
                <a:ea typeface="STXingkai" panose="02010800040101010101" pitchFamily="2" charset="-122"/>
              </a:rPr>
              <a:t>（算术、几何、比与比例概要）</a:t>
            </a:r>
            <a:endParaRPr lang="en-US" altLang="zh-CN" dirty="0">
              <a:ea typeface="STXingkai" panose="02010800040101010101" pitchFamily="2" charset="-122"/>
            </a:endParaRPr>
          </a:p>
          <a:p>
            <a:pPr marL="457200" lvl="1" indent="0">
              <a:buNone/>
            </a:pPr>
            <a:endParaRPr lang="en-US" altLang="zh-CN" sz="1800" dirty="0">
              <a:latin typeface="STXingkai" panose="02010800040101010101" pitchFamily="2" charset="-122"/>
              <a:ea typeface="STXingkai" panose="02010800040101010101" pitchFamily="2" charset="-122"/>
            </a:endParaRPr>
          </a:p>
          <a:p>
            <a:pPr marL="457200" lvl="1" indent="0">
              <a:buNone/>
            </a:pPr>
            <a:r>
              <a:rPr lang="en-US" altLang="zh-CN" sz="1800" dirty="0">
                <a:latin typeface="Weibei SC" panose="03000800000000000000" pitchFamily="66" charset="-128"/>
                <a:ea typeface="Weibei SC" panose="03000800000000000000" pitchFamily="66" charset="-128"/>
              </a:rPr>
              <a:t>“</a:t>
            </a:r>
            <a:r>
              <a:rPr lang="en-US" sz="1800" dirty="0"/>
              <a:t>historian James </a:t>
            </a:r>
            <a:r>
              <a:rPr lang="en-US" sz="1800" dirty="0" err="1"/>
              <a:t>Aho</a:t>
            </a:r>
            <a:r>
              <a:rPr lang="en-US" sz="1800" dirty="0"/>
              <a:t> linked double-entry bookkeeping to the ancient art of rhetoric, … </a:t>
            </a:r>
            <a:r>
              <a:rPr lang="en-US" altLang="zh-CN" sz="180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457200" lvl="1" indent="0">
              <a:buNone/>
            </a:pPr>
            <a:endParaRPr lang="en-US" altLang="zh-CN" sz="1800" dirty="0">
              <a:latin typeface="Weibei SC" panose="03000800000000000000" pitchFamily="66" charset="-128"/>
              <a:ea typeface="Weibei SC" panose="03000800000000000000" pitchFamily="66" charset="-128"/>
            </a:endParaRPr>
          </a:p>
          <a:p>
            <a:pPr marL="457200" lvl="1" indent="0">
              <a:buNone/>
            </a:pPr>
            <a:r>
              <a:rPr lang="en-US" altLang="zh-CN" sz="180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3473" y="1632860"/>
            <a:ext cx="2314406" cy="33020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73473" y="5039573"/>
            <a:ext cx="2314406" cy="16832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911056" y="1178514"/>
            <a:ext cx="3013967" cy="369332"/>
          </a:xfrm>
          <a:prstGeom prst="rect">
            <a:avLst/>
          </a:prstGeom>
          <a:noFill/>
        </p:spPr>
        <p:txBody>
          <a:bodyPr wrap="none" rtlCol="0">
            <a:spAutoFit/>
          </a:bodyPr>
          <a:lstStyle/>
          <a:p>
            <a:r>
              <a:rPr lang="en-US" altLang="zh-CN" dirty="0">
                <a:latin typeface="Weibei SC" panose="03000800000000000000" pitchFamily="66" charset="-128"/>
                <a:ea typeface="Weibei SC" panose="03000800000000000000" pitchFamily="66" charset="-128"/>
              </a:rPr>
              <a:t>1494 1</a:t>
            </a:r>
            <a:r>
              <a:rPr lang="en-US" altLang="zh-CN" baseline="30000" dirty="0">
                <a:latin typeface="Weibei SC" panose="03000800000000000000" pitchFamily="66" charset="-128"/>
                <a:ea typeface="Weibei SC" panose="03000800000000000000" pitchFamily="66" charset="-128"/>
              </a:rPr>
              <a:t>st</a:t>
            </a:r>
            <a:r>
              <a:rPr lang="en-US" altLang="zh-CN" dirty="0">
                <a:latin typeface="Weibei SC" panose="03000800000000000000" pitchFamily="66" charset="-128"/>
                <a:ea typeface="Weibei SC" panose="03000800000000000000" pitchFamily="66" charset="-128"/>
              </a:rPr>
              <a:t> Ed.</a:t>
            </a:r>
            <a:r>
              <a:rPr lang="zh-CN" altLang="en-US" dirty="0">
                <a:latin typeface="Weibei SC" panose="03000800000000000000" pitchFamily="66" charset="-128"/>
                <a:ea typeface="Weibei SC" panose="03000800000000000000" pitchFamily="66" charset="-128"/>
              </a:rPr>
              <a:t>，</a:t>
            </a:r>
            <a:r>
              <a:rPr lang="en-US" altLang="zh-CN" dirty="0">
                <a:latin typeface="Weibei SC" panose="03000800000000000000" pitchFamily="66" charset="-128"/>
                <a:ea typeface="Weibei SC" panose="03000800000000000000" pitchFamily="66" charset="-128"/>
              </a:rPr>
              <a:t>1523 2</a:t>
            </a:r>
            <a:r>
              <a:rPr lang="en-US" altLang="zh-CN" baseline="30000" dirty="0">
                <a:latin typeface="Weibei SC" panose="03000800000000000000" pitchFamily="66" charset="-128"/>
                <a:ea typeface="Weibei SC" panose="03000800000000000000" pitchFamily="66" charset="-128"/>
              </a:rPr>
              <a:t>nd</a:t>
            </a:r>
            <a:r>
              <a:rPr lang="en-US" altLang="zh-CN" dirty="0">
                <a:latin typeface="Weibei SC" panose="03000800000000000000" pitchFamily="66" charset="-128"/>
                <a:ea typeface="Weibei SC" panose="03000800000000000000" pitchFamily="66" charset="-128"/>
              </a:rPr>
              <a:t> Ed.</a:t>
            </a:r>
            <a:endParaRPr lang="en-US"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20693589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r>
              <a:rPr lang="en-US" altLang="zh-CN" dirty="0">
                <a:latin typeface="Weibei SC" panose="03000800000000000000" pitchFamily="66" charset="-128"/>
                <a:ea typeface="Weibei SC" panose="03000800000000000000" pitchFamily="66" charset="-128"/>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extLst>
              <a:ext uri="{FF2B5EF4-FFF2-40B4-BE49-F238E27FC236}">
                <a16:creationId xmlns:a16="http://schemas.microsoft.com/office/drawing/2014/main" id="{CF472A6E-ECF9-3140-B30C-B0F599B8D2E0}"/>
              </a:ext>
            </a:extLst>
          </p:cNvPr>
          <p:cNvPicPr>
            <a:picLocks noChangeAspect="1"/>
          </p:cNvPicPr>
          <p:nvPr/>
        </p:nvPicPr>
        <p:blipFill>
          <a:blip r:embed="rId3"/>
          <a:stretch>
            <a:fillRect/>
          </a:stretch>
        </p:blipFill>
        <p:spPr>
          <a:xfrm>
            <a:off x="1780778" y="1285098"/>
            <a:ext cx="8630444" cy="5572902"/>
          </a:xfrm>
          <a:prstGeom prst="rect">
            <a:avLst/>
          </a:prstGeom>
        </p:spPr>
      </p:pic>
      <p:pic>
        <p:nvPicPr>
          <p:cNvPr id="7" name="Picture 6">
            <a:extLst>
              <a:ext uri="{FF2B5EF4-FFF2-40B4-BE49-F238E27FC236}">
                <a16:creationId xmlns:a16="http://schemas.microsoft.com/office/drawing/2014/main" id="{F688F96A-0724-EF42-BF2A-30D48A90E605}"/>
              </a:ext>
            </a:extLst>
          </p:cNvPr>
          <p:cNvPicPr>
            <a:picLocks noChangeAspect="1"/>
          </p:cNvPicPr>
          <p:nvPr/>
        </p:nvPicPr>
        <p:blipFill>
          <a:blip r:embed="rId4"/>
          <a:stretch>
            <a:fillRect/>
          </a:stretch>
        </p:blipFill>
        <p:spPr>
          <a:xfrm>
            <a:off x="10411222" y="1167833"/>
            <a:ext cx="1398288" cy="1980634"/>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7" y="3429000"/>
            <a:ext cx="1814919" cy="1169551"/>
          </a:xfrm>
          <a:prstGeom prst="rect">
            <a:avLst/>
          </a:prstGeom>
          <a:noFill/>
        </p:spPr>
        <p:txBody>
          <a:bodyPr wrap="none" rtlCol="0">
            <a:spAutoFit/>
          </a:bodyPr>
          <a:lstStyle/>
          <a:p>
            <a:pPr algn="ctr"/>
            <a:r>
              <a:rPr lang="en-CN" sz="1400" dirty="0"/>
              <a:t>The International</a:t>
            </a:r>
          </a:p>
          <a:p>
            <a:pPr algn="ctr"/>
            <a:r>
              <a:rPr lang="en-CN" sz="1400" dirty="0"/>
              <a:t>Integrated Reporting</a:t>
            </a:r>
          </a:p>
          <a:p>
            <a:pPr algn="ctr"/>
            <a:r>
              <a:rPr lang="en-CN" sz="1400" dirty="0"/>
              <a:t>Framework</a:t>
            </a:r>
          </a:p>
          <a:p>
            <a:pPr algn="ctr"/>
            <a:endParaRPr lang="en-CN" sz="1400" dirty="0"/>
          </a:p>
          <a:p>
            <a:pPr algn="ctr"/>
            <a:r>
              <a:rPr lang="en-CN" sz="1400" dirty="0"/>
              <a:t>Dec. 2013</a:t>
            </a:r>
          </a:p>
        </p:txBody>
      </p:sp>
    </p:spTree>
    <p:extLst>
      <p:ext uri="{BB962C8B-B14F-4D97-AF65-F5344CB8AC3E}">
        <p14:creationId xmlns:p14="http://schemas.microsoft.com/office/powerpoint/2010/main" val="29657914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17140F60-F199-0B47-A0A3-696AF8A317C0}"/>
              </a:ext>
            </a:extLst>
          </p:cNvPr>
          <p:cNvSpPr/>
          <p:nvPr/>
        </p:nvSpPr>
        <p:spPr>
          <a:xfrm>
            <a:off x="257176" y="187609"/>
            <a:ext cx="11587159" cy="5877279"/>
          </a:xfrm>
          <a:prstGeom prst="round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latin typeface="Bank Gothic Medium" pitchFamily="2" charset="77"/>
              </a:rPr>
              <a:t>  </a:t>
            </a:r>
            <a:r>
              <a:rPr lang="en-US" sz="2400" b="1" dirty="0">
                <a:solidFill>
                  <a:schemeClr val="tx1">
                    <a:lumMod val="95000"/>
                    <a:lumOff val="5000"/>
                  </a:schemeClr>
                </a:solidFill>
                <a:latin typeface="Bank Gothic Medium" pitchFamily="2" charset="77"/>
              </a:rPr>
              <a:t>Context:</a:t>
            </a:r>
            <a:r>
              <a:rPr lang="en-US" sz="2400" b="1"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Describe the Spatial and Temporal boundaries of the project.</a:t>
            </a:r>
          </a:p>
        </p:txBody>
      </p:sp>
      <p:sp>
        <p:nvSpPr>
          <p:cNvPr id="13" name="Round Same Side Corner Rectangle 12">
            <a:extLst>
              <a:ext uri="{FF2B5EF4-FFF2-40B4-BE49-F238E27FC236}">
                <a16:creationId xmlns:a16="http://schemas.microsoft.com/office/drawing/2014/main" id="{9EEABBC8-CD11-004E-B79F-BFC35F53B25C}"/>
              </a:ext>
            </a:extLst>
          </p:cNvPr>
          <p:cNvSpPr/>
          <p:nvPr/>
        </p:nvSpPr>
        <p:spPr>
          <a:xfrm>
            <a:off x="345929" y="1034911"/>
            <a:ext cx="11279338" cy="4921666"/>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pPr algn="ctr"/>
            <a:endParaRPr lang="en-US" sz="2000" b="1" dirty="0">
              <a:solidFill>
                <a:schemeClr val="tx1"/>
              </a:solidFill>
            </a:endParaRPr>
          </a:p>
        </p:txBody>
      </p:sp>
      <p:sp>
        <p:nvSpPr>
          <p:cNvPr id="12" name="TextBox 11">
            <a:extLst>
              <a:ext uri="{FF2B5EF4-FFF2-40B4-BE49-F238E27FC236}">
                <a16:creationId xmlns:a16="http://schemas.microsoft.com/office/drawing/2014/main" id="{84627740-7F75-514C-AE63-691AEC8EF55E}"/>
              </a:ext>
            </a:extLst>
          </p:cNvPr>
          <p:cNvSpPr txBox="1"/>
          <p:nvPr/>
        </p:nvSpPr>
        <p:spPr>
          <a:xfrm>
            <a:off x="4195033" y="2949063"/>
            <a:ext cx="3773277" cy="400110"/>
          </a:xfrm>
          <a:prstGeom prst="rect">
            <a:avLst/>
          </a:prstGeom>
          <a:noFill/>
        </p:spPr>
        <p:txBody>
          <a:bodyPr wrap="none" rtlCol="0">
            <a:spAutoFit/>
          </a:bodyPr>
          <a:lstStyle/>
          <a:p>
            <a:pPr algn="ctr"/>
            <a:r>
              <a:rPr lang="en-US" sz="2000" b="1" dirty="0"/>
              <a:t>Concrete Implementation Process</a:t>
            </a:r>
          </a:p>
        </p:txBody>
      </p:sp>
      <p:sp>
        <p:nvSpPr>
          <p:cNvPr id="16" name="Up Arrow Callout 15">
            <a:extLst>
              <a:ext uri="{FF2B5EF4-FFF2-40B4-BE49-F238E27FC236}">
                <a16:creationId xmlns:a16="http://schemas.microsoft.com/office/drawing/2014/main" id="{539ACF8A-CC1B-D74D-AD85-EC95C380BD9D}"/>
              </a:ext>
            </a:extLst>
          </p:cNvPr>
          <p:cNvSpPr/>
          <p:nvPr/>
        </p:nvSpPr>
        <p:spPr>
          <a:xfrm>
            <a:off x="302415" y="5892335"/>
            <a:ext cx="11587161" cy="903635"/>
          </a:xfrm>
          <a:prstGeom prst="upArrowCallout">
            <a:avLst>
              <a:gd name="adj1" fmla="val 34375"/>
              <a:gd name="adj2" fmla="val 26581"/>
              <a:gd name="adj3" fmla="val 25000"/>
              <a:gd name="adj4" fmla="val 649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Bank Gothic Medium" pitchFamily="2" charset="77"/>
              </a:rPr>
              <a:t>Boundary Conditions: </a:t>
            </a:r>
            <a:r>
              <a:rPr lang="en-US" sz="2000" dirty="0">
                <a:latin typeface="Avenir Next Condensed Ultra Lig" panose="020B0206020202020204" pitchFamily="34" charset="77"/>
              </a:rPr>
              <a:t>When and how the boundaries of the previously defined ”Context” could be broken?</a:t>
            </a:r>
          </a:p>
        </p:txBody>
      </p:sp>
      <p:grpSp>
        <p:nvGrpSpPr>
          <p:cNvPr id="19" name="Group 18">
            <a:extLst>
              <a:ext uri="{FF2B5EF4-FFF2-40B4-BE49-F238E27FC236}">
                <a16:creationId xmlns:a16="http://schemas.microsoft.com/office/drawing/2014/main" id="{E7B797ED-6D6C-5C43-9049-A76597349798}"/>
              </a:ext>
            </a:extLst>
          </p:cNvPr>
          <p:cNvGrpSpPr/>
          <p:nvPr/>
        </p:nvGrpSpPr>
        <p:grpSpPr>
          <a:xfrm>
            <a:off x="655356" y="1469392"/>
            <a:ext cx="10844209" cy="1245876"/>
            <a:chOff x="657225" y="-878650"/>
            <a:chExt cx="10844209" cy="1245876"/>
          </a:xfrm>
          <a:solidFill>
            <a:schemeClr val="bg2">
              <a:lumMod val="90000"/>
            </a:schemeClr>
          </a:solidFill>
        </p:grpSpPr>
        <p:sp>
          <p:nvSpPr>
            <p:cNvPr id="17" name="Rectangle 16">
              <a:extLst>
                <a:ext uri="{FF2B5EF4-FFF2-40B4-BE49-F238E27FC236}">
                  <a16:creationId xmlns:a16="http://schemas.microsoft.com/office/drawing/2014/main" id="{4EA15C0B-94FA-FF49-84C1-2FCC951AA7EF}"/>
                </a:ext>
              </a:extLst>
            </p:cNvPr>
            <p:cNvSpPr/>
            <p:nvPr/>
          </p:nvSpPr>
          <p:spPr>
            <a:xfrm>
              <a:off x="657226" y="-878650"/>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Goal</a:t>
              </a:r>
              <a:r>
                <a:rPr lang="en-US" sz="2400" dirty="0">
                  <a:solidFill>
                    <a:schemeClr val="tx1">
                      <a:lumMod val="95000"/>
                      <a:lumOff val="5000"/>
                    </a:schemeClr>
                  </a:solidFill>
                  <a:latin typeface="Bank Gothic Medium" pitchFamily="2" charset="77"/>
                </a:rPr>
                <a:t>:</a:t>
              </a:r>
              <a:r>
                <a:rPr lang="en-US" dirty="0">
                  <a:solidFill>
                    <a:schemeClr val="tx1">
                      <a:lumMod val="95000"/>
                      <a:lumOff val="5000"/>
                    </a:schemeClr>
                  </a:solidFill>
                </a:rPr>
                <a:t>   </a:t>
              </a:r>
              <a:r>
                <a:rPr lang="en-US" sz="2000" dirty="0">
                  <a:solidFill>
                    <a:schemeClr val="tx1">
                      <a:lumMod val="95000"/>
                      <a:lumOff val="5000"/>
                    </a:schemeClr>
                  </a:solidFill>
                  <a:latin typeface="Avenir Next Condensed Ultra Lig" panose="020B0206020202020204" pitchFamily="34" charset="77"/>
                </a:rPr>
                <a:t>Mission Statement written in an imperative sentence with reference to “Context”.</a:t>
              </a:r>
            </a:p>
          </p:txBody>
        </p:sp>
        <p:sp>
          <p:nvSpPr>
            <p:cNvPr id="18" name="Rectangle 17">
              <a:extLst>
                <a:ext uri="{FF2B5EF4-FFF2-40B4-BE49-F238E27FC236}">
                  <a16:creationId xmlns:a16="http://schemas.microsoft.com/office/drawing/2014/main" id="{4B98E993-187D-6A49-AEA1-4565DC852C36}"/>
                </a:ext>
              </a:extLst>
            </p:cNvPr>
            <p:cNvSpPr/>
            <p:nvPr/>
          </p:nvSpPr>
          <p:spPr>
            <a:xfrm>
              <a:off x="657225" y="-157638"/>
              <a:ext cx="10844208" cy="52486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lumMod val="95000"/>
                      <a:lumOff val="5000"/>
                    </a:schemeClr>
                  </a:solidFill>
                  <a:latin typeface="Bank Gothic Medium" pitchFamily="2" charset="77"/>
                </a:rPr>
                <a:t>Measurable Effects</a:t>
              </a:r>
              <a:r>
                <a:rPr lang="en-US" sz="2400" dirty="0">
                  <a:solidFill>
                    <a:schemeClr val="tx1">
                      <a:lumMod val="95000"/>
                      <a:lumOff val="5000"/>
                    </a:schemeClr>
                  </a:solidFill>
                  <a:latin typeface="Bank Gothic Medium" pitchFamily="2" charset="77"/>
                </a:rPr>
                <a:t>: </a:t>
              </a:r>
              <a:r>
                <a:rPr lang="en-US" sz="2000" dirty="0">
                  <a:solidFill>
                    <a:schemeClr val="tx1">
                      <a:lumMod val="95000"/>
                      <a:lumOff val="5000"/>
                    </a:schemeClr>
                  </a:solidFill>
                  <a:latin typeface="Avenir Next Condensed Ultra Lig" panose="020B0206020202020204" pitchFamily="34" charset="77"/>
                </a:rPr>
                <a:t>Conditional statements of the observable implementation outcomes that satisfy the “Goal”.</a:t>
              </a:r>
            </a:p>
          </p:txBody>
        </p:sp>
      </p:grpSp>
      <p:sp>
        <p:nvSpPr>
          <p:cNvPr id="20" name="Rectangle 19">
            <a:extLst>
              <a:ext uri="{FF2B5EF4-FFF2-40B4-BE49-F238E27FC236}">
                <a16:creationId xmlns:a16="http://schemas.microsoft.com/office/drawing/2014/main" id="{92FACB6D-DDDD-A845-9E0E-5EE7957F73C2}"/>
              </a:ext>
            </a:extLst>
          </p:cNvPr>
          <p:cNvSpPr/>
          <p:nvPr/>
        </p:nvSpPr>
        <p:spPr>
          <a:xfrm>
            <a:off x="7948850" y="3487621"/>
            <a:ext cx="3240000" cy="2099594"/>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lumMod val="95000"/>
                    <a:lumOff val="5000"/>
                  </a:schemeClr>
                </a:solidFill>
                <a:latin typeface="Bank Gothic Medium" pitchFamily="2" charset="77"/>
              </a:rPr>
              <a:t>Outputs</a:t>
            </a:r>
          </a:p>
          <a:p>
            <a:r>
              <a:rPr lang="en-US" sz="2000" dirty="0">
                <a:solidFill>
                  <a:schemeClr val="tx1">
                    <a:lumMod val="95000"/>
                    <a:lumOff val="5000"/>
                  </a:schemeClr>
                </a:solidFill>
                <a:latin typeface="Avenir Next Condensed Ultra Lig" panose="020B0206020202020204" pitchFamily="34" charset="77"/>
              </a:rPr>
              <a:t>A list of noun phrases that  declares the deliverable </a:t>
            </a:r>
            <a:r>
              <a:rPr lang="en-US" sz="2000" dirty="0">
                <a:latin typeface="Avenir Next Condensed Ultra Lig" panose="020B0206020202020204" pitchFamily="34" charset="77"/>
              </a:rPr>
              <a:t>items from proposed activities</a:t>
            </a:r>
          </a:p>
        </p:txBody>
      </p:sp>
      <p:sp>
        <p:nvSpPr>
          <p:cNvPr id="8" name="标注: 左箭头 7">
            <a:extLst>
              <a:ext uri="{FF2B5EF4-FFF2-40B4-BE49-F238E27FC236}">
                <a16:creationId xmlns:a16="http://schemas.microsoft.com/office/drawing/2014/main" id="{B49D726A-9084-4489-8362-DA1BF7515187}"/>
              </a:ext>
            </a:extLst>
          </p:cNvPr>
          <p:cNvSpPr/>
          <p:nvPr/>
        </p:nvSpPr>
        <p:spPr>
          <a:xfrm flipH="1">
            <a:off x="4308871" y="3367369"/>
            <a:ext cx="3483767" cy="2340098"/>
          </a:xfrm>
          <a:prstGeom prst="leftArrowCallout">
            <a:avLst>
              <a:gd name="adj1" fmla="val 19247"/>
              <a:gd name="adj2" fmla="val 28225"/>
              <a:gd name="adj3" fmla="val 16489"/>
              <a:gd name="adj4" fmla="val 8587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lumMod val="95000"/>
                    <a:lumOff val="5000"/>
                  </a:schemeClr>
                </a:solidFill>
                <a:latin typeface="Bank Gothic Medium" pitchFamily="2" charset="77"/>
              </a:rPr>
              <a:t>Activities</a:t>
            </a:r>
          </a:p>
          <a:p>
            <a:r>
              <a:rPr lang="en-US" altLang="zh-CN" sz="2000" dirty="0">
                <a:solidFill>
                  <a:schemeClr val="tx1">
                    <a:lumMod val="95000"/>
                    <a:lumOff val="5000"/>
                  </a:schemeClr>
                </a:solidFill>
                <a:latin typeface="Avenir Next Condensed Ultra Lig" panose="020B0206020202020204" pitchFamily="34" charset="77"/>
              </a:rPr>
              <a:t>A structured set of actions that depicts implementation activities.</a:t>
            </a:r>
          </a:p>
          <a:p>
            <a:r>
              <a:rPr lang="en-US" altLang="zh-CN" sz="2000" dirty="0">
                <a:solidFill>
                  <a:schemeClr val="tx1">
                    <a:lumMod val="95000"/>
                    <a:lumOff val="5000"/>
                  </a:schemeClr>
                </a:solidFill>
                <a:latin typeface="Avenir Next Condensed Ultra Lig" panose="020B0206020202020204" pitchFamily="34" charset="77"/>
              </a:rPr>
              <a:t>Ideally written in a formalized process specification language</a:t>
            </a:r>
          </a:p>
          <a:p>
            <a:pPr algn="ctr"/>
            <a:endParaRPr lang="zh-CN" altLang="en-US" dirty="0"/>
          </a:p>
        </p:txBody>
      </p:sp>
      <p:sp>
        <p:nvSpPr>
          <p:cNvPr id="26" name="标注: 左箭头 25">
            <a:extLst>
              <a:ext uri="{FF2B5EF4-FFF2-40B4-BE49-F238E27FC236}">
                <a16:creationId xmlns:a16="http://schemas.microsoft.com/office/drawing/2014/main" id="{4E10D089-3256-4491-B03A-1A24B9835436}"/>
              </a:ext>
            </a:extLst>
          </p:cNvPr>
          <p:cNvSpPr/>
          <p:nvPr/>
        </p:nvSpPr>
        <p:spPr>
          <a:xfrm flipH="1">
            <a:off x="779863" y="3487621"/>
            <a:ext cx="3483767" cy="2099594"/>
          </a:xfrm>
          <a:prstGeom prst="leftArrowCallout">
            <a:avLst>
              <a:gd name="adj1" fmla="val 19247"/>
              <a:gd name="adj2" fmla="val 28225"/>
              <a:gd name="adj3" fmla="val 14747"/>
              <a:gd name="adj4" fmla="val 85875"/>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lumMod val="95000"/>
                    <a:lumOff val="5000"/>
                  </a:schemeClr>
                </a:solidFill>
                <a:latin typeface="Bank Gothic Medium" pitchFamily="2" charset="77"/>
              </a:rPr>
              <a:t>Inputs</a:t>
            </a:r>
          </a:p>
          <a:p>
            <a:r>
              <a:rPr lang="en-US" altLang="zh-CN" sz="2000" dirty="0">
                <a:solidFill>
                  <a:schemeClr val="tx1">
                    <a:lumMod val="95000"/>
                    <a:lumOff val="5000"/>
                  </a:schemeClr>
                </a:solidFill>
                <a:latin typeface="Avenir Next Condensed Ultra Lig" panose="020B0206020202020204" pitchFamily="34" charset="77"/>
              </a:rPr>
              <a:t>Prescribe the required resources to be consumed in the implementation Process </a:t>
            </a:r>
          </a:p>
          <a:p>
            <a:pPr algn="ctr"/>
            <a:endParaRPr lang="zh-CN" altLang="en-US" dirty="0"/>
          </a:p>
        </p:txBody>
      </p:sp>
      <p:sp>
        <p:nvSpPr>
          <p:cNvPr id="27" name="TextBox 11">
            <a:extLst>
              <a:ext uri="{FF2B5EF4-FFF2-40B4-BE49-F238E27FC236}">
                <a16:creationId xmlns:a16="http://schemas.microsoft.com/office/drawing/2014/main" id="{1683906C-E8C4-422F-AA3A-E6983CFCC0D8}"/>
              </a:ext>
            </a:extLst>
          </p:cNvPr>
          <p:cNvSpPr txBox="1"/>
          <p:nvPr/>
        </p:nvSpPr>
        <p:spPr>
          <a:xfrm>
            <a:off x="4897354" y="1033095"/>
            <a:ext cx="2490554" cy="400110"/>
          </a:xfrm>
          <a:prstGeom prst="rect">
            <a:avLst/>
          </a:prstGeom>
          <a:noFill/>
        </p:spPr>
        <p:txBody>
          <a:bodyPr wrap="none" rtlCol="0">
            <a:spAutoFit/>
          </a:bodyPr>
          <a:lstStyle/>
          <a:p>
            <a:pPr algn="ctr"/>
            <a:r>
              <a:rPr lang="en-US" altLang="zh-CN" sz="2000" b="1" dirty="0"/>
              <a:t>Abstract Specification</a:t>
            </a:r>
          </a:p>
        </p:txBody>
      </p:sp>
      <p:cxnSp>
        <p:nvCxnSpPr>
          <p:cNvPr id="5" name="直接连接符 4">
            <a:extLst>
              <a:ext uri="{FF2B5EF4-FFF2-40B4-BE49-F238E27FC236}">
                <a16:creationId xmlns:a16="http://schemas.microsoft.com/office/drawing/2014/main" id="{49E8C979-87BE-4DBA-BCF3-F5789A1E888C}"/>
              </a:ext>
            </a:extLst>
          </p:cNvPr>
          <p:cNvCxnSpPr/>
          <p:nvPr/>
        </p:nvCxnSpPr>
        <p:spPr>
          <a:xfrm>
            <a:off x="455463" y="2976773"/>
            <a:ext cx="11279338" cy="0"/>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027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r>
              <a:rPr lang="zh-CN" altLang="en-US" dirty="0">
                <a:latin typeface="STXingkai" panose="02010800040101010101" pitchFamily="2" charset="-122"/>
                <a:ea typeface="STXingkai" panose="02010800040101010101" pitchFamily="2" charset="-122"/>
              </a:rPr>
              <a:t>复式记账 ：</a:t>
            </a:r>
            <a:r>
              <a:rPr lang="zh-CN" altLang="en-US" dirty="0">
                <a:latin typeface="Weibei SC" panose="03000800000000000000" pitchFamily="66" charset="-128"/>
                <a:ea typeface="Weibei SC" panose="03000800000000000000" pitchFamily="66" charset="-128"/>
              </a:rPr>
              <a:t>僧人，数学与魔法</a:t>
            </a:r>
          </a:p>
        </p:txBody>
      </p:sp>
      <p:pic>
        <p:nvPicPr>
          <p:cNvPr id="4" name="Picture 3">
            <a:extLst>
              <a:ext uri="{FF2B5EF4-FFF2-40B4-BE49-F238E27FC236}">
                <a16:creationId xmlns:a16="http://schemas.microsoft.com/office/drawing/2014/main" id="{BB61D247-CA1E-B940-B778-C1D39F9188BF}"/>
              </a:ext>
            </a:extLst>
          </p:cNvPr>
          <p:cNvPicPr>
            <a:picLocks noChangeAspect="1"/>
          </p:cNvPicPr>
          <p:nvPr/>
        </p:nvPicPr>
        <p:blipFill>
          <a:blip r:embed="rId2"/>
          <a:stretch>
            <a:fillRect/>
          </a:stretch>
        </p:blipFill>
        <p:spPr>
          <a:xfrm>
            <a:off x="1103617" y="1417638"/>
            <a:ext cx="3468383" cy="5222059"/>
          </a:xfrm>
          <a:prstGeom prst="rect">
            <a:avLst/>
          </a:prstGeom>
        </p:spPr>
      </p:pic>
      <p:pic>
        <p:nvPicPr>
          <p:cNvPr id="3" name="Picture 2">
            <a:extLst>
              <a:ext uri="{FF2B5EF4-FFF2-40B4-BE49-F238E27FC236}">
                <a16:creationId xmlns:a16="http://schemas.microsoft.com/office/drawing/2014/main" id="{9320CE1A-86E0-B440-BBFE-E8E4241BF9F0}"/>
              </a:ext>
            </a:extLst>
          </p:cNvPr>
          <p:cNvPicPr>
            <a:picLocks noChangeAspect="1"/>
          </p:cNvPicPr>
          <p:nvPr/>
        </p:nvPicPr>
        <p:blipFill>
          <a:blip r:embed="rId3"/>
          <a:stretch>
            <a:fillRect/>
          </a:stretch>
        </p:blipFill>
        <p:spPr>
          <a:xfrm>
            <a:off x="5065015" y="1417638"/>
            <a:ext cx="4470400" cy="1206500"/>
          </a:xfrm>
          <a:prstGeom prst="rect">
            <a:avLst/>
          </a:prstGeom>
        </p:spPr>
      </p:pic>
      <p:pic>
        <p:nvPicPr>
          <p:cNvPr id="7" name="Picture 6">
            <a:extLst>
              <a:ext uri="{FF2B5EF4-FFF2-40B4-BE49-F238E27FC236}">
                <a16:creationId xmlns:a16="http://schemas.microsoft.com/office/drawing/2014/main" id="{2939D126-3500-2748-9CB8-483BBF88D6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6017" y="3097481"/>
            <a:ext cx="6516383" cy="3545101"/>
          </a:xfrm>
          <a:prstGeom prst="rect">
            <a:avLst/>
          </a:prstGeom>
        </p:spPr>
      </p:pic>
      <p:pic>
        <p:nvPicPr>
          <p:cNvPr id="8" name="Picture 7">
            <a:extLst>
              <a:ext uri="{FF2B5EF4-FFF2-40B4-BE49-F238E27FC236}">
                <a16:creationId xmlns:a16="http://schemas.microsoft.com/office/drawing/2014/main" id="{0B10BFDC-7ED1-2946-BA42-B9348F0077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95650" y="1417638"/>
            <a:ext cx="1355505" cy="1597560"/>
          </a:xfrm>
          <a:prstGeom prst="rect">
            <a:avLst/>
          </a:prstGeom>
        </p:spPr>
      </p:pic>
      <p:sp>
        <p:nvSpPr>
          <p:cNvPr id="9" name="TextBox 8">
            <a:extLst>
              <a:ext uri="{FF2B5EF4-FFF2-40B4-BE49-F238E27FC236}">
                <a16:creationId xmlns:a16="http://schemas.microsoft.com/office/drawing/2014/main" id="{5E457107-5967-754F-B5EA-ECD47FE26C22}"/>
              </a:ext>
            </a:extLst>
          </p:cNvPr>
          <p:cNvSpPr txBox="1"/>
          <p:nvPr/>
        </p:nvSpPr>
        <p:spPr>
          <a:xfrm>
            <a:off x="5621025" y="2624138"/>
            <a:ext cx="3125599" cy="369332"/>
          </a:xfrm>
          <a:prstGeom prst="rect">
            <a:avLst/>
          </a:prstGeom>
          <a:noFill/>
        </p:spPr>
        <p:txBody>
          <a:bodyPr wrap="none" rtlCol="0">
            <a:spAutoFit/>
          </a:bodyPr>
          <a:lstStyle/>
          <a:p>
            <a:r>
              <a:rPr lang="en-US" dirty="0"/>
              <a:t>https://</a:t>
            </a:r>
            <a:r>
              <a:rPr lang="en-US" dirty="0" err="1"/>
              <a:t>youtu.be</a:t>
            </a:r>
            <a:r>
              <a:rPr lang="en-US" dirty="0"/>
              <a:t>/</a:t>
            </a:r>
            <a:r>
              <a:rPr lang="en-US" dirty="0" err="1"/>
              <a:t>jmVfDbqRxKo</a:t>
            </a:r>
            <a:endParaRPr lang="en-US" dirty="0"/>
          </a:p>
        </p:txBody>
      </p:sp>
    </p:spTree>
    <p:extLst>
      <p:ext uri="{BB962C8B-B14F-4D97-AF65-F5344CB8AC3E}">
        <p14:creationId xmlns:p14="http://schemas.microsoft.com/office/powerpoint/2010/main" val="2282125832"/>
      </p:ext>
    </p:extLst>
  </p:cSld>
  <p:clrMapOvr>
    <a:masterClrMapping/>
  </p:clrMapOvr>
  <p:transition spd="med"/>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12205</TotalTime>
  <Words>2393</Words>
  <Application>Microsoft Macintosh PowerPoint</Application>
  <PresentationFormat>Widescreen</PresentationFormat>
  <Paragraphs>274</Paragraphs>
  <Slides>40</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Bank Gothic Medium</vt:lpstr>
      <vt:lpstr>Heiti TC Light</vt:lpstr>
      <vt:lpstr>黑体</vt:lpstr>
      <vt:lpstr>STHeiti Light</vt:lpstr>
      <vt:lpstr>STHupo</vt:lpstr>
      <vt:lpstr>华文行楷</vt:lpstr>
      <vt:lpstr>华文行楷</vt:lpstr>
      <vt:lpstr>华文新魏</vt:lpstr>
      <vt:lpstr>Weibei SC</vt:lpstr>
      <vt:lpstr>Abadi MT Condensed Extra Bold</vt:lpstr>
      <vt:lpstr>Abadi MT Condensed Light</vt:lpstr>
      <vt:lpstr>Arial</vt:lpstr>
      <vt:lpstr>Arial Black</vt:lpstr>
      <vt:lpstr>Avenir Next Condensed Ultra Lig</vt:lpstr>
      <vt:lpstr>Calibri</vt:lpstr>
      <vt:lpstr>3_Office Theme</vt:lpstr>
      <vt:lpstr>PowerPoint Presentation</vt:lpstr>
      <vt:lpstr>Governance at a Global Scale</vt:lpstr>
      <vt:lpstr>Accountants will Save the World</vt:lpstr>
      <vt:lpstr>History of Accounting</vt:lpstr>
      <vt:lpstr>Debits and Credits and the Expanded Accounting Equation</vt:lpstr>
      <vt:lpstr>复式记账启蒙了西方科学和艺术的发展</vt:lpstr>
      <vt:lpstr>Accountants’ Value Proposition</vt:lpstr>
      <vt:lpstr>PowerPoint Presentation</vt:lpstr>
      <vt:lpstr>复式记账 ：僧人，数学与魔法</vt:lpstr>
      <vt:lpstr>PowerPoint Presentation</vt:lpstr>
      <vt:lpstr>Magicians in Modern Times</vt:lpstr>
      <vt:lpstr>PowerPoint Presentation</vt:lpstr>
      <vt:lpstr>Breaking the Cognitive Boundaries</vt:lpstr>
      <vt:lpstr>平衡账本的策略决定组织的活性与安全性</vt:lpstr>
      <vt:lpstr>区块链平衡了多类型的资源博弈</vt:lpstr>
      <vt:lpstr>平衡积分卡：利益相关方之间的动态平衡</vt:lpstr>
      <vt:lpstr>Logic Model Explained</vt:lpstr>
      <vt:lpstr>PowerPoint Presentation</vt:lpstr>
      <vt:lpstr>PowerPoint Presentation</vt:lpstr>
      <vt:lpstr>PowerPoint Presentation</vt:lpstr>
      <vt:lpstr>Begin with the End in Mind</vt:lpstr>
      <vt:lpstr>Sequence</vt:lpstr>
      <vt:lpstr>Context</vt:lpstr>
      <vt:lpstr>Sample Background Statements：</vt:lpstr>
      <vt:lpstr>Goal</vt:lpstr>
      <vt:lpstr>“Measurable” Effects</vt:lpstr>
      <vt:lpstr>Output</vt:lpstr>
      <vt:lpstr>ABC Learning Process Data is a kind of Output</vt:lpstr>
      <vt:lpstr>PowerPoint Presentation</vt:lpstr>
      <vt:lpstr>Process：The methods of that creates output</vt:lpstr>
      <vt:lpstr>Input</vt:lpstr>
      <vt:lpstr>External Factors</vt:lpstr>
      <vt:lpstr>Assessing external factors</vt:lpstr>
      <vt:lpstr>Weaknesses of the Logic Model</vt:lpstr>
      <vt:lpstr>Logic Frame of the UK</vt:lpstr>
      <vt:lpstr>Logic Frame of the UK</vt:lpstr>
      <vt:lpstr>Logic Frame of the UK</vt:lpstr>
      <vt:lpstr>The LogFrame</vt:lpstr>
      <vt:lpstr>A reminder of the Goal for AESP 2017</vt:lpstr>
      <vt:lpstr>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Ben Koo</cp:lastModifiedBy>
  <cp:revision>1534</cp:revision>
  <dcterms:created xsi:type="dcterms:W3CDTF">2019-11-27T02:13:00Z</dcterms:created>
  <dcterms:modified xsi:type="dcterms:W3CDTF">2020-03-10T10:37:33Z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